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98" r:id="rId3"/>
    <p:sldId id="283" r:id="rId4"/>
    <p:sldId id="299" r:id="rId5"/>
    <p:sldId id="300" r:id="rId6"/>
    <p:sldId id="301" r:id="rId7"/>
    <p:sldId id="302" r:id="rId8"/>
    <p:sldId id="304" r:id="rId9"/>
    <p:sldId id="303" r:id="rId10"/>
    <p:sldId id="305" r:id="rId11"/>
    <p:sldId id="259"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20" r:id="rId26"/>
    <p:sldId id="319" r:id="rId27"/>
    <p:sldId id="321" r:id="rId28"/>
  </p:sldIdLst>
  <p:sldSz cx="9144000" cy="6858000" type="screen4x3"/>
  <p:notesSz cx="6858000" cy="9144000"/>
  <p:embeddedFontLst>
    <p:embeddedFont>
      <p:font typeface="Calibri Light" panose="020F0302020204030204" pitchFamily="34" charset="0"/>
      <p:regular r:id="rId29"/>
      <p:italic r:id="rId30"/>
    </p:embeddedFont>
    <p:embeddedFont>
      <p:font typeface="Aharoni" panose="02010803020104030203" pitchFamily="2" charset="-79"/>
      <p:bold r:id="rId31"/>
    </p:embeddedFont>
    <p:embeddedFont>
      <p:font typeface="Abraham Lincoln" pitchFamily="2" charset="0"/>
      <p:regular r:id="rId32"/>
    </p:embeddedFont>
    <p:embeddedFont>
      <p:font typeface="Airship 27" panose="00000400000000000000" pitchFamily="2" charset="0"/>
      <p:regular r:id="rId33"/>
    </p:embeddedFont>
    <p:embeddedFont>
      <p:font typeface="Calibri" panose="020F0502020204030204" pitchFamily="34" charset="0"/>
      <p:regular r:id="rId34"/>
      <p:bold r:id="rId35"/>
      <p:italic r:id="rId36"/>
      <p:boldItalic r:id="rId37"/>
    </p:embeddedFont>
    <p:embeddedFont>
      <p:font typeface="Forum" panose="02000000000000000000" pitchFamily="2" charset="0"/>
      <p:regular r:id="rId38"/>
    </p:embeddedFont>
    <p:embeddedFont>
      <p:font typeface="Century Gothic" panose="020B0502020202020204" pitchFamily="34" charset="0"/>
      <p:regular r:id="rId39"/>
      <p:bold r:id="rId40"/>
      <p:italic r:id="rId41"/>
      <p:boldItalic r:id="rId42"/>
    </p:embeddedFont>
    <p:embeddedFont>
      <p:font typeface="Airplane"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49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397598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8498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8790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BE657-5782-49AD-9C86-859FED855D50}" type="datetimeFigureOut">
              <a:rPr lang="en-US" smtClean="0"/>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11156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BE657-5782-49AD-9C86-859FED855D50}" type="datetimeFigureOut">
              <a:rPr lang="en-US" smtClean="0"/>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4334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DBE657-5782-49AD-9C86-859FED855D50}" type="datetimeFigureOut">
              <a:rPr lang="en-US" smtClean="0"/>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11214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DBE657-5782-49AD-9C86-859FED855D50}" type="datetimeFigureOut">
              <a:rPr lang="en-US" smtClean="0"/>
              <a:t>6/26/2015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409421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DBE657-5782-49AD-9C86-859FED855D50}" type="datetimeFigureOut">
              <a:rPr lang="en-US" smtClean="0"/>
              <a:t>6/26/2015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402184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BE657-5782-49AD-9C86-859FED855D50}" type="datetimeFigureOut">
              <a:rPr lang="en-US" smtClean="0"/>
              <a:t>6/26/2015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14937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BE657-5782-49AD-9C86-859FED855D50}" type="datetimeFigureOut">
              <a:rPr lang="en-US" smtClean="0"/>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68079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BE657-5782-49AD-9C86-859FED855D50}" type="datetimeFigureOut">
              <a:rPr lang="en-US" smtClean="0"/>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97207-BB3D-423E-B3F3-5E8EA6D11490}" type="slidenum">
              <a:rPr lang="en-US" smtClean="0"/>
              <a:t>‹#›</a:t>
            </a:fld>
            <a:endParaRPr lang="en-US"/>
          </a:p>
        </p:txBody>
      </p:sp>
    </p:spTree>
    <p:extLst>
      <p:ext uri="{BB962C8B-B14F-4D97-AF65-F5344CB8AC3E}">
        <p14:creationId xmlns:p14="http://schemas.microsoft.com/office/powerpoint/2010/main" val="275937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BE657-5782-49AD-9C86-859FED855D50}" type="datetimeFigureOut">
              <a:rPr lang="en-US" smtClean="0"/>
              <a:t>6/26/2015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97207-BB3D-423E-B3F3-5E8EA6D11490}" type="slidenum">
              <a:rPr lang="en-US" smtClean="0"/>
              <a:t>‹#›</a:t>
            </a:fld>
            <a:endParaRPr lang="en-US"/>
          </a:p>
        </p:txBody>
      </p:sp>
    </p:spTree>
    <p:extLst>
      <p:ext uri="{BB962C8B-B14F-4D97-AF65-F5344CB8AC3E}">
        <p14:creationId xmlns:p14="http://schemas.microsoft.com/office/powerpoint/2010/main" val="396139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tx2">
                <a:tint val="45000"/>
                <a:satMod val="400000"/>
              </a:schemeClr>
            </a:duotone>
          </a:blip>
          <a:stretch>
            <a:fillRect/>
          </a:stretch>
        </p:blipFill>
        <p:spPr>
          <a:xfrm>
            <a:off x="-397" y="-297"/>
            <a:ext cx="9144793" cy="6858594"/>
          </a:xfrm>
          <a:prstGeom prst="rect">
            <a:avLst/>
          </a:prstGeom>
        </p:spPr>
      </p:pic>
      <p:sp>
        <p:nvSpPr>
          <p:cNvPr id="4" name="TextBox 3"/>
          <p:cNvSpPr txBox="1"/>
          <p:nvPr/>
        </p:nvSpPr>
        <p:spPr>
          <a:xfrm>
            <a:off x="521894" y="5048189"/>
            <a:ext cx="7781059" cy="1400383"/>
          </a:xfrm>
          <a:prstGeom prst="rect">
            <a:avLst/>
          </a:prstGeom>
          <a:noFill/>
        </p:spPr>
        <p:txBody>
          <a:bodyPr wrap="square" rtlCol="0">
            <a:spAutoFit/>
          </a:bodyPr>
          <a:lstStyle/>
          <a:p>
            <a:r>
              <a:rPr lang="en-US" sz="8500" dirty="0" smtClean="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rPr>
              <a:t>HISTORY</a:t>
            </a:r>
            <a:endParaRPr lang="en-US" sz="8500" dirty="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endParaRPr>
          </a:p>
        </p:txBody>
      </p:sp>
      <p:sp>
        <p:nvSpPr>
          <p:cNvPr id="6" name="TextBox 5"/>
          <p:cNvSpPr txBox="1"/>
          <p:nvPr/>
        </p:nvSpPr>
        <p:spPr>
          <a:xfrm>
            <a:off x="1110342" y="628709"/>
            <a:ext cx="6923314" cy="4016484"/>
          </a:xfrm>
          <a:prstGeom prst="rect">
            <a:avLst/>
          </a:prstGeom>
          <a:noFill/>
        </p:spPr>
        <p:txBody>
          <a:bodyPr wrap="square" rtlCol="0">
            <a:spAutoFit/>
          </a:bodyPr>
          <a:lstStyle/>
          <a:p>
            <a:pPr algn="ctr"/>
            <a:r>
              <a:rPr lang="en-US" sz="8500" u="sng"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christianity</a:t>
            </a:r>
            <a:endParaRPr lang="en-US" sz="8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a:p>
            <a:pPr algn="ctr"/>
            <a:r>
              <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n</a:t>
            </a: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ot private</a:t>
            </a:r>
          </a:p>
          <a:p>
            <a:pPr algn="ctr"/>
            <a:r>
              <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b</a:t>
            </a: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ut public</a:t>
            </a:r>
            <a:endPar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1095163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pic>
        <p:nvPicPr>
          <p:cNvPr id="7" name="Picture 6"/>
          <p:cNvPicPr>
            <a:picLocks noChangeAspect="1"/>
          </p:cNvPicPr>
          <p:nvPr/>
        </p:nvPicPr>
        <p:blipFill>
          <a:blip r:embed="rId2"/>
          <a:stretch>
            <a:fillRect/>
          </a:stretch>
        </p:blipFill>
        <p:spPr>
          <a:xfrm>
            <a:off x="-793" y="0"/>
            <a:ext cx="9144793" cy="6858594"/>
          </a:xfrm>
          <a:prstGeom prst="rect">
            <a:avLst/>
          </a:prstGeom>
        </p:spPr>
      </p:pic>
      <p:sp>
        <p:nvSpPr>
          <p:cNvPr id="8" name="TextBox 7"/>
          <p:cNvSpPr txBox="1"/>
          <p:nvPr/>
        </p:nvSpPr>
        <p:spPr>
          <a:xfrm>
            <a:off x="734291" y="460796"/>
            <a:ext cx="7781059" cy="5632311"/>
          </a:xfrm>
          <a:prstGeom prst="rect">
            <a:avLst/>
          </a:prstGeom>
          <a:noFill/>
        </p:spPr>
        <p:txBody>
          <a:bodyPr wrap="square" rtlCol="0">
            <a:spAutoFit/>
          </a:bodyPr>
          <a:lstStyle/>
          <a:p>
            <a:pPr algn="just"/>
            <a:r>
              <a:rPr lang="en-US" sz="3000" dirty="0">
                <a:effectLst>
                  <a:outerShdw blurRad="50800" dist="38100" dir="8100000" algn="tr" rotWithShape="0">
                    <a:prstClr val="black">
                      <a:alpha val="40000"/>
                    </a:prstClr>
                  </a:outerShdw>
                </a:effectLst>
                <a:latin typeface="Forum" panose="02000000000000000000" pitchFamily="2" charset="0"/>
              </a:rPr>
              <a:t>“This is why you don’t have religions based on historic events. They are all, with the exception of Christianity, based on private encounters which cannot be falsified or subjective ideas which are beyond inquiry. The amazing thing about Christianity is that there is so much historic data to be tested. Christianity is, by far, the most falsifiable worldview there is. Yet, despite this, Christianity flourished in the first century among the very people who could test its claims. And even today, it calls on us to </a:t>
            </a:r>
            <a:r>
              <a:rPr lang="en-US" sz="3000" dirty="0" smtClean="0">
                <a:effectLst>
                  <a:outerShdw blurRad="50800" dist="38100" dir="8100000" algn="tr" rotWithShape="0">
                    <a:prstClr val="black">
                      <a:alpha val="40000"/>
                    </a:prstClr>
                  </a:outerShdw>
                </a:effectLst>
                <a:latin typeface="Forum" panose="02000000000000000000" pitchFamily="2" charset="0"/>
              </a:rPr>
              <a:t>‘come </a:t>
            </a:r>
            <a:r>
              <a:rPr lang="en-US" sz="3000" dirty="0">
                <a:effectLst>
                  <a:outerShdw blurRad="50800" dist="38100" dir="8100000" algn="tr" rotWithShape="0">
                    <a:prstClr val="black">
                      <a:alpha val="40000"/>
                    </a:prstClr>
                  </a:outerShdw>
                </a:effectLst>
                <a:latin typeface="Forum" panose="02000000000000000000" pitchFamily="2" charset="0"/>
              </a:rPr>
              <a:t>and </a:t>
            </a:r>
            <a:r>
              <a:rPr lang="en-US" sz="3000" dirty="0" smtClean="0">
                <a:effectLst>
                  <a:outerShdw blurRad="50800" dist="38100" dir="8100000" algn="tr" rotWithShape="0">
                    <a:prstClr val="black">
                      <a:alpha val="40000"/>
                    </a:prstClr>
                  </a:outerShdw>
                </a:effectLst>
                <a:latin typeface="Forum" panose="02000000000000000000" pitchFamily="2" charset="0"/>
              </a:rPr>
              <a:t>see’ </a:t>
            </a:r>
            <a:r>
              <a:rPr lang="en-US" sz="3000" dirty="0">
                <a:effectLst>
                  <a:outerShdw blurRad="50800" dist="38100" dir="8100000" algn="tr" rotWithShape="0">
                    <a:prstClr val="black">
                      <a:alpha val="40000"/>
                    </a:prstClr>
                  </a:outerShdw>
                </a:effectLst>
                <a:latin typeface="Forum" panose="02000000000000000000" pitchFamily="2" charset="0"/>
              </a:rPr>
              <a:t>if the claims are true</a:t>
            </a:r>
            <a:r>
              <a:rPr lang="en-US" sz="3000" dirty="0" smtClean="0">
                <a:effectLst>
                  <a:outerShdw blurRad="50800" dist="38100" dir="8100000" algn="tr" rotWithShape="0">
                    <a:prstClr val="black">
                      <a:alpha val="40000"/>
                    </a:prstClr>
                  </a:outerShdw>
                </a:effectLst>
                <a:latin typeface="Forum" panose="02000000000000000000" pitchFamily="2" charset="0"/>
              </a:rPr>
              <a:t>.”</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9" name="TextBox 8"/>
          <p:cNvSpPr txBox="1"/>
          <p:nvPr/>
        </p:nvSpPr>
        <p:spPr>
          <a:xfrm>
            <a:off x="2385578" y="5765393"/>
            <a:ext cx="7781059" cy="1092607"/>
          </a:xfrm>
          <a:prstGeom prst="rect">
            <a:avLst/>
          </a:prstGeom>
          <a:noFill/>
        </p:spPr>
        <p:txBody>
          <a:bodyPr wrap="square" rtlCol="0">
            <a:spAutoFit/>
          </a:bodyPr>
          <a:lstStyle/>
          <a:p>
            <a:r>
              <a:rPr lang="en-US" sz="6500" b="1" dirty="0" smtClean="0">
                <a:effectLst>
                  <a:outerShdw blurRad="50800" dist="38100" dir="5400000" sx="103000" sy="103000" algn="t" rotWithShape="0">
                    <a:prstClr val="black">
                      <a:alpha val="43000"/>
                    </a:prstClr>
                  </a:outerShdw>
                </a:effectLst>
                <a:latin typeface="Century Gothic" panose="020B0502020202020204" pitchFamily="34" charset="0"/>
              </a:rPr>
              <a:t>Michael Patton</a:t>
            </a:r>
            <a:endParaRPr lang="en-US" sz="6500" b="1" dirty="0" smtClean="0">
              <a:effectLst>
                <a:outerShdw blurRad="50800" dist="38100" dir="5400000" sx="103000" sy="103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3515944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tx2">
                <a:tint val="45000"/>
                <a:satMod val="400000"/>
              </a:schemeClr>
            </a:duotone>
          </a:blip>
          <a:stretch>
            <a:fillRect/>
          </a:stretch>
        </p:blipFill>
        <p:spPr>
          <a:xfrm>
            <a:off x="-397" y="-297"/>
            <a:ext cx="9144793" cy="6858594"/>
          </a:xfrm>
          <a:prstGeom prst="rect">
            <a:avLst/>
          </a:prstGeom>
        </p:spPr>
      </p:pic>
      <p:sp>
        <p:nvSpPr>
          <p:cNvPr id="4" name="TextBox 3"/>
          <p:cNvSpPr txBox="1"/>
          <p:nvPr/>
        </p:nvSpPr>
        <p:spPr>
          <a:xfrm>
            <a:off x="521894" y="5048189"/>
            <a:ext cx="7781059" cy="1400383"/>
          </a:xfrm>
          <a:prstGeom prst="rect">
            <a:avLst/>
          </a:prstGeom>
          <a:noFill/>
        </p:spPr>
        <p:txBody>
          <a:bodyPr wrap="square" rtlCol="0">
            <a:spAutoFit/>
          </a:bodyPr>
          <a:lstStyle/>
          <a:p>
            <a:r>
              <a:rPr lang="en-US" sz="8500" dirty="0" smtClean="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rPr>
              <a:t>BIBLE</a:t>
            </a:r>
            <a:endParaRPr lang="en-US" sz="8500" dirty="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endParaRPr>
          </a:p>
        </p:txBody>
      </p:sp>
      <p:sp>
        <p:nvSpPr>
          <p:cNvPr id="6" name="TextBox 5"/>
          <p:cNvSpPr txBox="1"/>
          <p:nvPr/>
        </p:nvSpPr>
        <p:spPr>
          <a:xfrm>
            <a:off x="1110342" y="628709"/>
            <a:ext cx="6923314" cy="4016484"/>
          </a:xfrm>
          <a:prstGeom prst="rect">
            <a:avLst/>
          </a:prstGeom>
          <a:noFill/>
        </p:spPr>
        <p:txBody>
          <a:bodyPr wrap="square" rtlCol="0">
            <a:spAutoFit/>
          </a:bodyPr>
          <a:lstStyle/>
          <a:p>
            <a:pPr algn="ctr"/>
            <a:r>
              <a:rPr lang="en-US" sz="8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both testaments</a:t>
            </a:r>
          </a:p>
          <a:p>
            <a:pPr algn="ctr"/>
            <a:r>
              <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t</a:t>
            </a: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he answers</a:t>
            </a:r>
          </a:p>
          <a:p>
            <a:pPr algn="ctr"/>
            <a:r>
              <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t</a:t>
            </a: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he composition</a:t>
            </a:r>
            <a:endPar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401357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267228">
            <a:off x="4904510" y="2133600"/>
            <a:ext cx="2951018" cy="1169551"/>
          </a:xfrm>
          <a:prstGeom prst="rect">
            <a:avLst/>
          </a:prstGeom>
          <a:noFill/>
        </p:spPr>
        <p:txBody>
          <a:bodyPr wrap="square" rtlCol="0">
            <a:spAutoFit/>
          </a:bodyPr>
          <a:lstStyle/>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WORKS OF TACITUS</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TextBox 3"/>
          <p:cNvSpPr txBox="1"/>
          <p:nvPr/>
        </p:nvSpPr>
        <p:spPr>
          <a:xfrm>
            <a:off x="290946" y="2259449"/>
            <a:ext cx="4281054"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FIRST CENTURY</a:t>
            </a:r>
          </a:p>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MANUSCRIPTS: 3</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091611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267228">
            <a:off x="4807529" y="1773614"/>
            <a:ext cx="2951018" cy="2554545"/>
          </a:xfrm>
          <a:prstGeom prst="rect">
            <a:avLst/>
          </a:prstGeom>
          <a:noFill/>
        </p:spPr>
        <p:txBody>
          <a:bodyPr wrap="square" rtlCol="0">
            <a:spAutoFit/>
          </a:bodyPr>
          <a:lstStyle/>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HISTORY OF ROME</a:t>
            </a:r>
          </a:p>
          <a:p>
            <a:pPr algn="ctr"/>
            <a:r>
              <a:rPr lang="en-US" sz="20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BY</a:t>
            </a:r>
          </a:p>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VELLEIUS </a:t>
            </a:r>
          </a:p>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PATERCULUS</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TextBox 3"/>
          <p:cNvSpPr txBox="1"/>
          <p:nvPr/>
        </p:nvSpPr>
        <p:spPr>
          <a:xfrm>
            <a:off x="290946" y="2259449"/>
            <a:ext cx="4281054"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FIRST CENTURY</a:t>
            </a:r>
          </a:p>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MANUSCRIPTS: 1</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4199980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267228">
            <a:off x="4973784" y="2119582"/>
            <a:ext cx="2951018" cy="1169551"/>
          </a:xfrm>
          <a:prstGeom prst="rect">
            <a:avLst/>
          </a:prstGeom>
          <a:noFill/>
        </p:spPr>
        <p:txBody>
          <a:bodyPr wrap="square" rtlCol="0">
            <a:spAutoFit/>
          </a:bodyPr>
          <a:lstStyle/>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INSTITUTES OF GAIUS</a:t>
            </a:r>
          </a:p>
        </p:txBody>
      </p:sp>
      <p:sp>
        <p:nvSpPr>
          <p:cNvPr id="4" name="TextBox 3"/>
          <p:cNvSpPr txBox="1"/>
          <p:nvPr/>
        </p:nvSpPr>
        <p:spPr>
          <a:xfrm>
            <a:off x="166255" y="2259449"/>
            <a:ext cx="4591663"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SECOND CENTURY</a:t>
            </a:r>
          </a:p>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MANUSCRIPTS: 3</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213268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267228">
            <a:off x="4807529" y="2042918"/>
            <a:ext cx="2951018" cy="2015936"/>
          </a:xfrm>
          <a:prstGeom prst="rect">
            <a:avLst/>
          </a:prstGeom>
          <a:noFill/>
        </p:spPr>
        <p:txBody>
          <a:bodyPr wrap="square" rtlCol="0">
            <a:spAutoFit/>
          </a:bodyPr>
          <a:lstStyle/>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THE JEWISH WAR</a:t>
            </a:r>
          </a:p>
          <a:p>
            <a:pPr algn="ctr"/>
            <a:r>
              <a:rPr lang="en-US" sz="20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BY</a:t>
            </a:r>
          </a:p>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JOSEPHUS</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TextBox 3"/>
          <p:cNvSpPr txBox="1"/>
          <p:nvPr/>
        </p:nvSpPr>
        <p:spPr>
          <a:xfrm>
            <a:off x="249382" y="2259449"/>
            <a:ext cx="4467636"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FIRST CENTURY</a:t>
            </a:r>
          </a:p>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MANUSCRIPTS: 50</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252379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rot="21267228">
            <a:off x="4807529" y="2042918"/>
            <a:ext cx="2951018" cy="2015936"/>
          </a:xfrm>
          <a:prstGeom prst="rect">
            <a:avLst/>
          </a:prstGeom>
          <a:noFill/>
        </p:spPr>
        <p:txBody>
          <a:bodyPr wrap="square" rtlCol="0">
            <a:spAutoFit/>
          </a:bodyPr>
          <a:lstStyle/>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THE JEWISH WAR</a:t>
            </a:r>
          </a:p>
          <a:p>
            <a:pPr algn="ctr"/>
            <a:r>
              <a:rPr lang="en-US" sz="20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BY</a:t>
            </a:r>
          </a:p>
          <a:p>
            <a:pPr algn="ct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JOSEPHUS</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TextBox 3"/>
          <p:cNvSpPr txBox="1"/>
          <p:nvPr/>
        </p:nvSpPr>
        <p:spPr>
          <a:xfrm>
            <a:off x="249382" y="2259449"/>
            <a:ext cx="4467636"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FIRST CENTURY</a:t>
            </a:r>
          </a:p>
          <a:p>
            <a:pPr marL="457200" indent="-457200">
              <a:buFont typeface="Arial" panose="020B0604020202020204" pitchFamily="34" charset="0"/>
              <a:buChar char="•"/>
            </a:pPr>
            <a:r>
              <a:rPr lang="en-US" sz="3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MANUSCRIPTS: 50</a:t>
            </a:r>
            <a:endParaRPr lang="en-US" sz="35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2134947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28650" y="1303873"/>
            <a:ext cx="7781059" cy="1323439"/>
          </a:xfrm>
          <a:prstGeom prst="rect">
            <a:avLst/>
          </a:prstGeom>
          <a:noFill/>
        </p:spPr>
        <p:txBody>
          <a:bodyPr wrap="square" rtlCol="0">
            <a:spAutoFit/>
          </a:bodyPr>
          <a:lstStyle/>
          <a:p>
            <a:r>
              <a:rPr lang="en-US" sz="4000" dirty="0" smtClean="0">
                <a:effectLst>
                  <a:outerShdw blurRad="50800" dist="38100" dir="8100000" algn="tr" rotWithShape="0">
                    <a:prstClr val="black">
                      <a:alpha val="40000"/>
                    </a:prstClr>
                  </a:outerShdw>
                </a:effectLst>
                <a:latin typeface="Forum" panose="02000000000000000000" pitchFamily="2" charset="0"/>
              </a:rPr>
              <a:t>“The taking away of God dissolves all.” </a:t>
            </a:r>
            <a:r>
              <a:rPr lang="en-US" sz="4000" b="1" dirty="0" smtClean="0">
                <a:effectLst>
                  <a:outerShdw blurRad="50800" dist="38100" dir="8100000" algn="tr" rotWithShape="0">
                    <a:prstClr val="black">
                      <a:alpha val="40000"/>
                    </a:prstClr>
                  </a:outerShdw>
                </a:effectLst>
                <a:latin typeface="Forum" panose="02000000000000000000" pitchFamily="2" charset="0"/>
              </a:rPr>
              <a:t>John</a:t>
            </a:r>
            <a:r>
              <a:rPr lang="en-US" sz="4000" dirty="0" smtClean="0">
                <a:effectLst>
                  <a:outerShdw blurRad="50800" dist="38100" dir="8100000" algn="tr" rotWithShape="0">
                    <a:prstClr val="black">
                      <a:alpha val="40000"/>
                    </a:prstClr>
                  </a:outerShdw>
                </a:effectLst>
                <a:latin typeface="Forum" panose="02000000000000000000" pitchFamily="2" charset="0"/>
              </a:rPr>
              <a:t> </a:t>
            </a:r>
            <a:r>
              <a:rPr lang="en-US" sz="4000" b="1" dirty="0" smtClean="0">
                <a:effectLst>
                  <a:outerShdw blurRad="50800" dist="38100" dir="8100000" algn="tr" rotWithShape="0">
                    <a:prstClr val="black">
                      <a:alpha val="40000"/>
                    </a:prstClr>
                  </a:outerShdw>
                </a:effectLst>
                <a:latin typeface="Forum" panose="02000000000000000000" pitchFamily="2" charset="0"/>
              </a:rPr>
              <a:t>Locke</a:t>
            </a:r>
            <a:endParaRPr lang="en-US" sz="4000" b="1" dirty="0">
              <a:effectLst>
                <a:outerShdw blurRad="50800" dist="38100" dir="8100000" algn="tr" rotWithShape="0">
                  <a:prstClr val="black">
                    <a:alpha val="40000"/>
                  </a:prstClr>
                </a:outerShdw>
              </a:effectLst>
              <a:latin typeface="Forum" panose="02000000000000000000" pitchFamily="2" charset="0"/>
            </a:endParaRPr>
          </a:p>
        </p:txBody>
      </p:sp>
      <p:sp>
        <p:nvSpPr>
          <p:cNvPr id="6" name="TextBox 5"/>
          <p:cNvSpPr txBox="1"/>
          <p:nvPr/>
        </p:nvSpPr>
        <p:spPr>
          <a:xfrm>
            <a:off x="734291" y="3429000"/>
            <a:ext cx="7781059" cy="2631490"/>
          </a:xfrm>
          <a:prstGeom prst="rect">
            <a:avLst/>
          </a:prstGeom>
          <a:noFill/>
        </p:spPr>
        <p:txBody>
          <a:bodyPr wrap="square" rtlCol="0">
            <a:spAutoFit/>
          </a:bodyPr>
          <a:lstStyle/>
          <a:p>
            <a:pPr algn="r"/>
            <a:r>
              <a:rPr lang="en-US" sz="5500" dirty="0" smtClean="0">
                <a:effectLst>
                  <a:outerShdw blurRad="50800" dist="38100" dir="8100000" algn="tr" rotWithShape="0">
                    <a:prstClr val="black">
                      <a:alpha val="40000"/>
                    </a:prstClr>
                  </a:outerShdw>
                </a:effectLst>
                <a:latin typeface="Forum" panose="02000000000000000000" pitchFamily="2" charset="0"/>
              </a:rPr>
              <a:t>“If God does not exist, everything is permitted.” </a:t>
            </a:r>
            <a:r>
              <a:rPr lang="en-US" sz="5500" b="1" dirty="0" smtClean="0">
                <a:effectLst>
                  <a:outerShdw blurRad="50800" dist="38100" dir="8100000" algn="tr" rotWithShape="0">
                    <a:prstClr val="black">
                      <a:alpha val="40000"/>
                    </a:prstClr>
                  </a:outerShdw>
                </a:effectLst>
                <a:latin typeface="Forum" panose="02000000000000000000" pitchFamily="2" charset="0"/>
              </a:rPr>
              <a:t>Fyodor Dostoevsky</a:t>
            </a:r>
            <a:endParaRPr lang="en-US" sz="5500" b="1" dirty="0">
              <a:effectLst>
                <a:outerShdw blurRad="50800" dist="38100" dir="8100000" algn="tr" rotWithShape="0">
                  <a:prstClr val="black">
                    <a:alpha val="40000"/>
                  </a:prstClr>
                </a:outerShdw>
              </a:effectLst>
              <a:latin typeface="Forum" panose="02000000000000000000" pitchFamily="2" charset="0"/>
            </a:endParaRPr>
          </a:p>
        </p:txBody>
      </p:sp>
      <p:pic>
        <p:nvPicPr>
          <p:cNvPr id="7" name="Picture 6"/>
          <p:cNvPicPr>
            <a:picLocks noChangeAspect="1"/>
          </p:cNvPicPr>
          <p:nvPr/>
        </p:nvPicPr>
        <p:blipFill>
          <a:blip r:embed="rId2"/>
          <a:stretch>
            <a:fillRect/>
          </a:stretch>
        </p:blipFill>
        <p:spPr>
          <a:xfrm>
            <a:off x="-793" y="0"/>
            <a:ext cx="9144793" cy="6858594"/>
          </a:xfrm>
          <a:prstGeom prst="rect">
            <a:avLst/>
          </a:prstGeom>
        </p:spPr>
      </p:pic>
      <p:sp>
        <p:nvSpPr>
          <p:cNvPr id="4" name="TextBox 3"/>
          <p:cNvSpPr txBox="1"/>
          <p:nvPr/>
        </p:nvSpPr>
        <p:spPr>
          <a:xfrm>
            <a:off x="1042986" y="1270231"/>
            <a:ext cx="6276976" cy="1400383"/>
          </a:xfrm>
          <a:prstGeom prst="rect">
            <a:avLst/>
          </a:prstGeom>
          <a:noFill/>
        </p:spPr>
        <p:txBody>
          <a:bodyPr wrap="square" rtlCol="0">
            <a:spAutoFit/>
          </a:bodyPr>
          <a:lstStyle/>
          <a:p>
            <a:r>
              <a:rPr lang="en-US" sz="8500" dirty="0">
                <a:effectLst>
                  <a:outerShdw blurRad="50800" dist="38100" dir="5400000" algn="t" rotWithShape="0">
                    <a:prstClr val="black">
                      <a:alpha val="40000"/>
                    </a:prstClr>
                  </a:outerShdw>
                </a:effectLst>
                <a:latin typeface="Airplane" pitchFamily="2" charset="0"/>
                <a:ea typeface="Airplane" pitchFamily="2" charset="0"/>
              </a:rPr>
              <a:t>n</a:t>
            </a:r>
            <a:r>
              <a:rPr lang="en-US" sz="8500" dirty="0" smtClean="0">
                <a:effectLst>
                  <a:outerShdw blurRad="50800" dist="38100" dir="5400000" algn="t" rotWithShape="0">
                    <a:prstClr val="black">
                      <a:alpha val="40000"/>
                    </a:prstClr>
                  </a:outerShdw>
                </a:effectLst>
                <a:latin typeface="Airplane" pitchFamily="2" charset="0"/>
                <a:ea typeface="Airplane" pitchFamily="2" charset="0"/>
              </a:rPr>
              <a:t>ew testament</a:t>
            </a:r>
            <a:endParaRPr lang="en-US" sz="8500" dirty="0">
              <a:effectLst>
                <a:outerShdw blurRad="50800" dist="38100" dir="5400000" algn="t" rotWithShape="0">
                  <a:prstClr val="black">
                    <a:alpha val="40000"/>
                  </a:prstClr>
                </a:outerShdw>
              </a:effectLst>
              <a:latin typeface="Airplane" pitchFamily="2" charset="0"/>
              <a:ea typeface="Airplane" pitchFamily="2" charset="0"/>
            </a:endParaRPr>
          </a:p>
        </p:txBody>
      </p:sp>
      <p:sp>
        <p:nvSpPr>
          <p:cNvPr id="10" name="TextBox 9"/>
          <p:cNvSpPr txBox="1"/>
          <p:nvPr/>
        </p:nvSpPr>
        <p:spPr>
          <a:xfrm>
            <a:off x="6966672" y="986354"/>
            <a:ext cx="1277216" cy="1631216"/>
          </a:xfrm>
          <a:prstGeom prst="rect">
            <a:avLst/>
          </a:prstGeom>
          <a:noFill/>
        </p:spPr>
        <p:txBody>
          <a:bodyPr wrap="square" rtlCol="0">
            <a:spAutoFit/>
          </a:bodyPr>
          <a:lstStyle/>
          <a:p>
            <a:r>
              <a:rPr lang="en-US" sz="10000" b="1" dirty="0" smtClean="0">
                <a:solidFill>
                  <a:srgbClr val="00B0F0"/>
                </a:solidFill>
                <a:effectLst>
                  <a:outerShdw blurRad="50800" dist="38100" dir="5400000" sx="103000" sy="103000" algn="t" rotWithShape="0">
                    <a:prstClr val="black">
                      <a:alpha val="43000"/>
                    </a:prstClr>
                  </a:outerShdw>
                </a:effectLst>
                <a:latin typeface="Century Gothic" panose="020B0502020202020204" pitchFamily="34" charset="0"/>
              </a:rPr>
              <a:t>?</a:t>
            </a:r>
            <a:endParaRPr lang="en-US" sz="10000" b="1" dirty="0">
              <a:solidFill>
                <a:srgbClr val="00B0F0"/>
              </a:solidFill>
              <a:effectLst>
                <a:outerShdw blurRad="50800" dist="38100" dir="5400000" sx="103000" sy="103000" algn="t" rotWithShape="0">
                  <a:prstClr val="black">
                    <a:alpha val="43000"/>
                  </a:prstClr>
                </a:outerShdw>
              </a:effectLst>
              <a:latin typeface="Century Gothic" panose="020B0502020202020204" pitchFamily="34" charset="0"/>
            </a:endParaRPr>
          </a:p>
        </p:txBody>
      </p:sp>
      <p:sp>
        <p:nvSpPr>
          <p:cNvPr id="11" name="TextBox 10"/>
          <p:cNvSpPr txBox="1"/>
          <p:nvPr/>
        </p:nvSpPr>
        <p:spPr>
          <a:xfrm>
            <a:off x="1856509" y="3262480"/>
            <a:ext cx="5999018" cy="2400657"/>
          </a:xfrm>
          <a:prstGeom prst="rect">
            <a:avLst/>
          </a:prstGeom>
          <a:noFill/>
        </p:spPr>
        <p:txBody>
          <a:bodyPr wrap="square" rtlCol="0">
            <a:spAutoFit/>
          </a:bodyPr>
          <a:lstStyle/>
          <a:p>
            <a:r>
              <a:rPr lang="en-US" sz="15000" dirty="0" smtClean="0">
                <a:solidFill>
                  <a:srgbClr val="00B050"/>
                </a:solidFill>
                <a:effectLst>
                  <a:outerShdw blurRad="50800" dist="38100" dir="16200000" rotWithShape="0">
                    <a:prstClr val="black">
                      <a:alpha val="40000"/>
                    </a:prstClr>
                  </a:outerShdw>
                </a:effectLst>
                <a:latin typeface="Airship 27" panose="00000400000000000000" pitchFamily="2" charset="0"/>
                <a:ea typeface="Airship 27" panose="00000400000000000000" pitchFamily="2" charset="0"/>
              </a:rPr>
              <a:t>5800 +</a:t>
            </a:r>
            <a:endParaRPr lang="en-US" sz="15000" dirty="0">
              <a:solidFill>
                <a:srgbClr val="00B050"/>
              </a:solidFill>
              <a:effectLst>
                <a:outerShdw blurRad="50800" dist="38100" dir="16200000" rotWithShape="0">
                  <a:prstClr val="black">
                    <a:alpha val="40000"/>
                  </a:prstClr>
                </a:outerShdw>
              </a:effectLst>
              <a:latin typeface="Airship 27" panose="00000400000000000000" pitchFamily="2" charset="0"/>
              <a:ea typeface="Airship 27" panose="00000400000000000000" pitchFamily="2" charset="0"/>
            </a:endParaRPr>
          </a:p>
        </p:txBody>
      </p:sp>
    </p:spTree>
    <p:extLst>
      <p:ext uri="{BB962C8B-B14F-4D97-AF65-F5344CB8AC3E}">
        <p14:creationId xmlns:p14="http://schemas.microsoft.com/office/powerpoint/2010/main" val="1827190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36865" y="121013"/>
            <a:ext cx="2819709" cy="3139352"/>
          </a:xfrm>
          <a:prstGeom prst="rect">
            <a:avLst/>
          </a:prstGeom>
        </p:spPr>
      </p:pic>
      <p:pic>
        <p:nvPicPr>
          <p:cNvPr id="9" name="Picture 8"/>
          <p:cNvPicPr>
            <a:picLocks noChangeAspect="1"/>
          </p:cNvPicPr>
          <p:nvPr/>
        </p:nvPicPr>
        <p:blipFill>
          <a:blip r:embed="rId3"/>
          <a:stretch>
            <a:fillRect/>
          </a:stretch>
        </p:blipFill>
        <p:spPr>
          <a:xfrm>
            <a:off x="5236155" y="1124238"/>
            <a:ext cx="1976363" cy="1755094"/>
          </a:xfrm>
          <a:prstGeom prst="rect">
            <a:avLst/>
          </a:prstGeom>
        </p:spPr>
      </p:pic>
      <p:pic>
        <p:nvPicPr>
          <p:cNvPr id="10" name="Picture 9"/>
          <p:cNvPicPr>
            <a:picLocks noChangeAspect="1"/>
          </p:cNvPicPr>
          <p:nvPr/>
        </p:nvPicPr>
        <p:blipFill>
          <a:blip r:embed="rId4"/>
          <a:stretch>
            <a:fillRect/>
          </a:stretch>
        </p:blipFill>
        <p:spPr>
          <a:xfrm>
            <a:off x="2649196" y="4001294"/>
            <a:ext cx="1795046" cy="1718906"/>
          </a:xfrm>
          <a:prstGeom prst="rect">
            <a:avLst/>
          </a:prstGeom>
          <a:effectLst>
            <a:softEdge rad="31750"/>
          </a:effectLst>
        </p:spPr>
      </p:pic>
      <p:pic>
        <p:nvPicPr>
          <p:cNvPr id="11" name="Picture 10"/>
          <p:cNvPicPr>
            <a:picLocks noChangeAspect="1"/>
          </p:cNvPicPr>
          <p:nvPr/>
        </p:nvPicPr>
        <p:blipFill>
          <a:blip r:embed="rId5"/>
          <a:stretch>
            <a:fillRect/>
          </a:stretch>
        </p:blipFill>
        <p:spPr>
          <a:xfrm>
            <a:off x="5073289" y="3817138"/>
            <a:ext cx="1740650" cy="1800328"/>
          </a:xfrm>
          <a:prstGeom prst="rect">
            <a:avLst/>
          </a:prstGeom>
          <a:effectLst>
            <a:softEdge rad="31750"/>
          </a:effectLst>
        </p:spPr>
      </p:pic>
    </p:spTree>
    <p:extLst>
      <p:ext uri="{BB962C8B-B14F-4D97-AF65-F5344CB8AC3E}">
        <p14:creationId xmlns:p14="http://schemas.microsoft.com/office/powerpoint/2010/main" val="685119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98766" y="1533465"/>
            <a:ext cx="9268691" cy="5324535"/>
          </a:xfrm>
          <a:prstGeom prst="rect">
            <a:avLst/>
          </a:prstGeom>
          <a:noFill/>
        </p:spPr>
        <p:txBody>
          <a:bodyPr wrap="square" rtlCol="0">
            <a:spAutoFit/>
          </a:bodyPr>
          <a:lstStyle/>
          <a:p>
            <a:pPr lvl="1" algn="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s</a:t>
            </a: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cientis</a:t>
            </a: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t’s</a:t>
            </a:r>
          </a:p>
          <a:p>
            <a:pPr lvl="1" algn="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r</a:t>
            </a: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ational </a:t>
            </a:r>
          </a:p>
          <a:p>
            <a:pPr lvl="1" algn="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choice:</a:t>
            </a:r>
          </a:p>
          <a:p>
            <a:pPr lvl="1" algn="r"/>
            <a:r>
              <a:rPr lang="en-US" sz="85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CHRISTIANITY</a:t>
            </a:r>
            <a:endParaRPr lang="en-US" sz="8500"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6" name="TextBox 5"/>
          <p:cNvSpPr txBox="1"/>
          <p:nvPr/>
        </p:nvSpPr>
        <p:spPr>
          <a:xfrm>
            <a:off x="6982693" y="762001"/>
            <a:ext cx="2161307" cy="938719"/>
          </a:xfrm>
          <a:prstGeom prst="rect">
            <a:avLst/>
          </a:prstGeom>
          <a:noFill/>
        </p:spPr>
        <p:txBody>
          <a:bodyPr wrap="square" rtlCol="0">
            <a:spAutoFit/>
          </a:bodyPr>
          <a:lstStyle/>
          <a:p>
            <a:r>
              <a:rPr lang="en-US" sz="5500"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ea typeface="Airplane" pitchFamily="2" charset="0"/>
              </a:rPr>
              <a:t>the</a:t>
            </a:r>
            <a:endParaRPr lang="en-US" sz="5500"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Airplane" pitchFamily="2" charset="0"/>
            </a:endParaRPr>
          </a:p>
        </p:txBody>
      </p:sp>
    </p:spTree>
    <p:extLst>
      <p:ext uri="{BB962C8B-B14F-4D97-AF65-F5344CB8AC3E}">
        <p14:creationId xmlns:p14="http://schemas.microsoft.com/office/powerpoint/2010/main" val="471346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blip>
          <a:stretch>
            <a:fillRect/>
          </a:stretch>
        </p:blipFill>
        <p:spPr>
          <a:xfrm>
            <a:off x="-1152247" y="0"/>
            <a:ext cx="12406435" cy="6858594"/>
          </a:xfrm>
          <a:prstGeom prst="rect">
            <a:avLst/>
          </a:prstGeom>
        </p:spPr>
      </p:pic>
      <p:sp>
        <p:nvSpPr>
          <p:cNvPr id="3" name="TextBox 2"/>
          <p:cNvSpPr txBox="1"/>
          <p:nvPr/>
        </p:nvSpPr>
        <p:spPr>
          <a:xfrm>
            <a:off x="734291" y="460796"/>
            <a:ext cx="7781059" cy="5478423"/>
          </a:xfrm>
          <a:prstGeom prst="rect">
            <a:avLst/>
          </a:prstGeom>
          <a:noFill/>
        </p:spPr>
        <p:txBody>
          <a:bodyPr wrap="square" rtlCol="0">
            <a:spAutoFit/>
          </a:bodyPr>
          <a:lstStyle/>
          <a:p>
            <a:pPr algn="just"/>
            <a:r>
              <a:rPr lang="en-US" sz="3500" dirty="0">
                <a:effectLst>
                  <a:outerShdw blurRad="50800" dist="38100" dir="8100000" algn="tr" rotWithShape="0">
                    <a:prstClr val="black">
                      <a:alpha val="40000"/>
                    </a:prstClr>
                  </a:outerShdw>
                </a:effectLst>
                <a:latin typeface="Forum" panose="02000000000000000000" pitchFamily="2" charset="0"/>
              </a:rPr>
              <a:t>“I have been reading poems, romances, vision literature, legends, and myths all my life. I know what they are like. I know none of them are like this. Of this [gospel] text there are only two possible views. Either this is reportage…or else, some unknown [ancient] writer…without known predecessors or successors, suddenly anticipated the whole technique of modern novelistic, realistic narrative.” </a:t>
            </a:r>
            <a:endParaRPr lang="en-US" sz="3500" b="1" dirty="0">
              <a:effectLst>
                <a:outerShdw blurRad="50800" dist="38100" dir="8100000" algn="tr" rotWithShape="0">
                  <a:prstClr val="black">
                    <a:alpha val="40000"/>
                  </a:prstClr>
                </a:outerShdw>
              </a:effectLst>
              <a:latin typeface="Forum" panose="02000000000000000000" pitchFamily="2" charset="0"/>
            </a:endParaRPr>
          </a:p>
        </p:txBody>
      </p:sp>
    </p:spTree>
    <p:extLst>
      <p:ext uri="{BB962C8B-B14F-4D97-AF65-F5344CB8AC3E}">
        <p14:creationId xmlns:p14="http://schemas.microsoft.com/office/powerpoint/2010/main" val="11480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tx2">
                <a:tint val="45000"/>
                <a:satMod val="400000"/>
              </a:schemeClr>
            </a:duotone>
          </a:blip>
          <a:stretch>
            <a:fillRect/>
          </a:stretch>
        </p:blipFill>
        <p:spPr>
          <a:xfrm>
            <a:off x="-397" y="-297"/>
            <a:ext cx="9144793" cy="6858594"/>
          </a:xfrm>
          <a:prstGeom prst="rect">
            <a:avLst/>
          </a:prstGeom>
        </p:spPr>
      </p:pic>
      <p:sp>
        <p:nvSpPr>
          <p:cNvPr id="4" name="TextBox 3"/>
          <p:cNvSpPr txBox="1"/>
          <p:nvPr/>
        </p:nvSpPr>
        <p:spPr>
          <a:xfrm>
            <a:off x="521894" y="5048189"/>
            <a:ext cx="7781059" cy="1400383"/>
          </a:xfrm>
          <a:prstGeom prst="rect">
            <a:avLst/>
          </a:prstGeom>
          <a:noFill/>
        </p:spPr>
        <p:txBody>
          <a:bodyPr wrap="square" rtlCol="0">
            <a:spAutoFit/>
          </a:bodyPr>
          <a:lstStyle/>
          <a:p>
            <a:r>
              <a:rPr lang="en-US" sz="8500" dirty="0" smtClean="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rPr>
              <a:t>FOUNDER</a:t>
            </a:r>
            <a:endParaRPr lang="en-US" sz="8500" dirty="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endParaRPr>
          </a:p>
        </p:txBody>
      </p:sp>
      <p:sp>
        <p:nvSpPr>
          <p:cNvPr id="6" name="TextBox 5"/>
          <p:cNvSpPr txBox="1"/>
          <p:nvPr/>
        </p:nvSpPr>
        <p:spPr>
          <a:xfrm>
            <a:off x="1110342" y="213073"/>
            <a:ext cx="6923314" cy="5324535"/>
          </a:xfrm>
          <a:prstGeom prst="rect">
            <a:avLst/>
          </a:prstGeom>
          <a:noFill/>
        </p:spPr>
        <p:txBody>
          <a:bodyPr wrap="square" rtlCol="0">
            <a:spAutoFit/>
          </a:bodyPr>
          <a:lstStyle/>
          <a:p>
            <a:pPr algn="ctr"/>
            <a:r>
              <a:rPr lang="en-US" sz="8500" u="sng" dirty="0" err="1">
                <a:solidFill>
                  <a:schemeClr val="bg1"/>
                </a:solidFill>
                <a:effectLst>
                  <a:outerShdw blurRad="50800" dist="38100" dir="5400000" algn="t" rotWithShape="0">
                    <a:prstClr val="black">
                      <a:alpha val="40000"/>
                    </a:prstClr>
                  </a:outerShdw>
                </a:effectLst>
                <a:latin typeface="Airplane" pitchFamily="2" charset="0"/>
                <a:ea typeface="Airplane" pitchFamily="2" charset="0"/>
              </a:rPr>
              <a:t>j</a:t>
            </a:r>
            <a:r>
              <a:rPr lang="en-US" sz="8500" u="sng"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esus</a:t>
            </a:r>
            <a:r>
              <a:rPr lang="en-US" sz="8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 of </a:t>
            </a:r>
            <a:r>
              <a:rPr lang="en-US" sz="8500" u="sng"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nazareth</a:t>
            </a:r>
            <a:endParaRPr lang="en-US" sz="8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a:p>
            <a:pPr algn="ctr"/>
            <a:r>
              <a:rPr lang="en-US" sz="8500" dirty="0" err="1">
                <a:solidFill>
                  <a:schemeClr val="bg1"/>
                </a:solidFill>
                <a:effectLst>
                  <a:outerShdw blurRad="50800" dist="38100" dir="5400000" algn="t" rotWithShape="0">
                    <a:prstClr val="black">
                      <a:alpha val="40000"/>
                    </a:prstClr>
                  </a:outerShdw>
                </a:effectLst>
                <a:latin typeface="Airplane" pitchFamily="2" charset="0"/>
                <a:ea typeface="Airplane" pitchFamily="2" charset="0"/>
              </a:rPr>
              <a:t>g</a:t>
            </a:r>
            <a:r>
              <a:rPr lang="en-US" sz="8500"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odman</a:t>
            </a:r>
            <a:endPar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a:p>
            <a:pPr algn="ct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sacrifice</a:t>
            </a:r>
          </a:p>
          <a:p>
            <a:pPr algn="ct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different than all</a:t>
            </a:r>
            <a:endPar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342347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blip>
          <a:stretch>
            <a:fillRect/>
          </a:stretch>
        </p:blipFill>
        <p:spPr>
          <a:xfrm>
            <a:off x="0" y="-1536613"/>
            <a:ext cx="10972800" cy="13845804"/>
          </a:xfrm>
          <a:prstGeom prst="rect">
            <a:avLst/>
          </a:prstGeom>
        </p:spPr>
      </p:pic>
      <p:sp>
        <p:nvSpPr>
          <p:cNvPr id="8" name="TextBox 7"/>
          <p:cNvSpPr txBox="1"/>
          <p:nvPr/>
        </p:nvSpPr>
        <p:spPr>
          <a:xfrm>
            <a:off x="671282" y="569448"/>
            <a:ext cx="7683008" cy="6093976"/>
          </a:xfrm>
          <a:prstGeom prst="rect">
            <a:avLst/>
          </a:prstGeom>
          <a:noFill/>
        </p:spPr>
        <p:txBody>
          <a:bodyPr wrap="square" rtlCol="0">
            <a:spAutoFit/>
          </a:bodyPr>
          <a:lstStyle/>
          <a:p>
            <a:pPr algn="just"/>
            <a:r>
              <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rPr>
              <a:t>“I did look at the world’s religions, trying to understand their foundations, and realized a lot of what they had to say is overlapping. There are great similarities in the terms of the principles and the things we are all called to do on the basis of these religions, but there are also differences. This investigation of comparative religions came at a time when I was feeling particularly worried about the way my own exploration of faith was going – because just as I began to realize that God was a reality, I was also realizing how far short I fell of what God was calling me to </a:t>
            </a:r>
            <a:r>
              <a:rPr lang="en-US" sz="3000" dirty="0" smtClean="0">
                <a:effectLst>
                  <a:outerShdw blurRad="50800" dist="38100" dir="8100000" algn="tr" rotWithShape="0">
                    <a:prstClr val="black">
                      <a:alpha val="40000"/>
                    </a:prstClr>
                  </a:outerShdw>
                </a:effectLst>
                <a:latin typeface="Forum" panose="02000000000000000000" pitchFamily="2" charset="0"/>
                <a:ea typeface="Abraham Lincoln" pitchFamily="2" charset="0"/>
              </a:rPr>
              <a:t>do…</a:t>
            </a:r>
            <a:endPar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endParaRPr>
          </a:p>
        </p:txBody>
      </p:sp>
    </p:spTree>
    <p:extLst>
      <p:ext uri="{BB962C8B-B14F-4D97-AF65-F5344CB8AC3E}">
        <p14:creationId xmlns:p14="http://schemas.microsoft.com/office/powerpoint/2010/main" val="3720257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blip>
          <a:stretch>
            <a:fillRect/>
          </a:stretch>
        </p:blipFill>
        <p:spPr>
          <a:xfrm>
            <a:off x="0" y="-1536613"/>
            <a:ext cx="10972800" cy="13845804"/>
          </a:xfrm>
          <a:prstGeom prst="rect">
            <a:avLst/>
          </a:prstGeom>
        </p:spPr>
      </p:pic>
      <p:sp>
        <p:nvSpPr>
          <p:cNvPr id="8" name="TextBox 7"/>
          <p:cNvSpPr txBox="1"/>
          <p:nvPr/>
        </p:nvSpPr>
        <p:spPr>
          <a:xfrm>
            <a:off x="671282" y="569448"/>
            <a:ext cx="7683008" cy="5170646"/>
          </a:xfrm>
          <a:prstGeom prst="rect">
            <a:avLst/>
          </a:prstGeom>
          <a:noFill/>
        </p:spPr>
        <p:txBody>
          <a:bodyPr wrap="square" rtlCol="0">
            <a:spAutoFit/>
          </a:bodyPr>
          <a:lstStyle/>
          <a:p>
            <a:pPr algn="just"/>
            <a:r>
              <a:rPr lang="en-US" sz="3000" dirty="0" smtClean="0">
                <a:effectLst>
                  <a:outerShdw blurRad="50800" dist="38100" dir="8100000" algn="tr" rotWithShape="0">
                    <a:prstClr val="black">
                      <a:alpha val="40000"/>
                    </a:prstClr>
                  </a:outerShdw>
                </a:effectLst>
                <a:latin typeface="Forum" panose="02000000000000000000" pitchFamily="2" charset="0"/>
                <a:ea typeface="Abraham Lincoln" pitchFamily="2" charset="0"/>
              </a:rPr>
              <a:t>…I </a:t>
            </a:r>
            <a:r>
              <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rPr>
              <a:t>would try to change that by living up to the standards of the moral law, and I would fail over and over again. This is when I learned about </a:t>
            </a:r>
            <a:r>
              <a:rPr lang="en-US" sz="3000" b="1" dirty="0">
                <a:solidFill>
                  <a:srgbClr val="FF0000"/>
                </a:solidFill>
                <a:effectLst>
                  <a:outerShdw blurRad="50800" dist="38100" dir="8100000" algn="tr" rotWithShape="0">
                    <a:prstClr val="black">
                      <a:alpha val="40000"/>
                    </a:prstClr>
                  </a:outerShdw>
                </a:effectLst>
                <a:latin typeface="Forum" panose="02000000000000000000" pitchFamily="2" charset="0"/>
                <a:ea typeface="Abraham Lincoln" pitchFamily="2" charset="0"/>
              </a:rPr>
              <a:t>Jesus</a:t>
            </a:r>
            <a:r>
              <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rPr>
              <a:t>. The person of Jesus Christ is </a:t>
            </a:r>
            <a:r>
              <a:rPr lang="en-US" sz="3000" b="1" dirty="0">
                <a:effectLst>
                  <a:outerShdw blurRad="50800" dist="38100" dir="8100000" algn="tr" rotWithShape="0">
                    <a:prstClr val="black">
                      <a:alpha val="40000"/>
                    </a:prstClr>
                  </a:outerShdw>
                </a:effectLst>
                <a:latin typeface="Forum" panose="02000000000000000000" pitchFamily="2" charset="0"/>
                <a:ea typeface="Abraham Lincoln" pitchFamily="2" charset="0"/>
              </a:rPr>
              <a:t>different</a:t>
            </a:r>
            <a:r>
              <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rPr>
              <a:t> from every other figure I had encountered in world religions. He not only claimed to know about God but to be God. And he died on the Cross in a substitutionary way. That strange sacrifice became exactly what I had been looking for – a pathway to allow me to approach God, despite all my </a:t>
            </a:r>
            <a:r>
              <a:rPr lang="en-US" sz="3000" dirty="0" smtClean="0">
                <a:effectLst>
                  <a:outerShdw blurRad="50800" dist="38100" dir="8100000" algn="tr" rotWithShape="0">
                    <a:prstClr val="black">
                      <a:alpha val="40000"/>
                    </a:prstClr>
                  </a:outerShdw>
                </a:effectLst>
                <a:latin typeface="Forum" panose="02000000000000000000" pitchFamily="2" charset="0"/>
                <a:ea typeface="Abraham Lincoln" pitchFamily="2" charset="0"/>
              </a:rPr>
              <a:t>imperfections.”</a:t>
            </a:r>
            <a:endParaRPr lang="en-US" sz="3000" dirty="0">
              <a:effectLst>
                <a:outerShdw blurRad="50800" dist="38100" dir="8100000" algn="tr" rotWithShape="0">
                  <a:prstClr val="black">
                    <a:alpha val="40000"/>
                  </a:prstClr>
                </a:outerShdw>
              </a:effectLst>
              <a:latin typeface="Forum" panose="02000000000000000000" pitchFamily="2" charset="0"/>
              <a:ea typeface="Abraham Lincoln" pitchFamily="2" charset="0"/>
            </a:endParaRPr>
          </a:p>
        </p:txBody>
      </p:sp>
    </p:spTree>
    <p:extLst>
      <p:ext uri="{BB962C8B-B14F-4D97-AF65-F5344CB8AC3E}">
        <p14:creationId xmlns:p14="http://schemas.microsoft.com/office/powerpoint/2010/main" val="2582093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58983" y="637309"/>
            <a:ext cx="7453744" cy="1092607"/>
          </a:xfrm>
          <a:prstGeom prst="rect">
            <a:avLst/>
          </a:prstGeom>
          <a:noFill/>
        </p:spPr>
        <p:txBody>
          <a:bodyPr wrap="square" rtlCol="0">
            <a:spAutoFit/>
          </a:bodyPr>
          <a:lstStyle/>
          <a:p>
            <a:r>
              <a:rPr lang="en-US" sz="6500" u="sng"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w</a:t>
            </a:r>
            <a:r>
              <a:rPr lang="en-US" sz="6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hy atheism is irrational</a:t>
            </a:r>
            <a:endParaRPr lang="en-US"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
        <p:nvSpPr>
          <p:cNvPr id="2" name="TextBox 1"/>
          <p:cNvSpPr txBox="1"/>
          <p:nvPr/>
        </p:nvSpPr>
        <p:spPr>
          <a:xfrm>
            <a:off x="616528" y="2452255"/>
            <a:ext cx="7938653" cy="3046988"/>
          </a:xfrm>
          <a:prstGeom prst="rect">
            <a:avLst/>
          </a:prstGeom>
          <a:noFill/>
        </p:spPr>
        <p:txBody>
          <a:bodyPr wrap="square" rtlCol="0">
            <a:spAutoFit/>
          </a:bodyPr>
          <a:lstStyle/>
          <a:p>
            <a:pPr marL="914400" indent="-914400">
              <a:lnSpc>
                <a:spcPct val="150000"/>
              </a:lnSpc>
              <a:buFont typeface="+mj-lt"/>
              <a:buAutoNum type="arabicPeriod"/>
            </a:pPr>
            <a:r>
              <a:rPr lang="en-US" sz="3200" dirty="0">
                <a:solidFill>
                  <a:schemeClr val="bg1"/>
                </a:solidFill>
                <a:latin typeface="Century Gothic" panose="020B0502020202020204" pitchFamily="34" charset="0"/>
              </a:rPr>
              <a:t>i</a:t>
            </a:r>
            <a:r>
              <a:rPr lang="en-US" sz="3200" dirty="0" smtClean="0">
                <a:solidFill>
                  <a:schemeClr val="bg1"/>
                </a:solidFill>
                <a:latin typeface="Century Gothic" panose="020B0502020202020204" pitchFamily="34" charset="0"/>
              </a:rPr>
              <a:t>t lives against history</a:t>
            </a:r>
          </a:p>
          <a:p>
            <a:pPr marL="914400" indent="-914400">
              <a:lnSpc>
                <a:spcPct val="150000"/>
              </a:lnSpc>
              <a:buFont typeface="+mj-lt"/>
              <a:buAutoNum type="arabicPeriod"/>
            </a:pPr>
            <a:r>
              <a:rPr lang="en-US" sz="3200" dirty="0" smtClean="0">
                <a:solidFill>
                  <a:schemeClr val="bg1"/>
                </a:solidFill>
                <a:latin typeface="Century Gothic" panose="020B0502020202020204" pitchFamily="34" charset="0"/>
              </a:rPr>
              <a:t>it believes fine-tuning is accidental</a:t>
            </a:r>
          </a:p>
          <a:p>
            <a:pPr marL="914400" indent="-914400">
              <a:lnSpc>
                <a:spcPct val="150000"/>
              </a:lnSpc>
              <a:buFont typeface="+mj-lt"/>
              <a:buAutoNum type="arabicPeriod"/>
            </a:pPr>
            <a:r>
              <a:rPr lang="en-US" sz="3200" dirty="0" smtClean="0">
                <a:solidFill>
                  <a:schemeClr val="bg1"/>
                </a:solidFill>
                <a:latin typeface="Century Gothic" panose="020B0502020202020204" pitchFamily="34" charset="0"/>
              </a:rPr>
              <a:t>it lives inconsistently</a:t>
            </a:r>
          </a:p>
          <a:p>
            <a:pPr marL="914400" indent="-914400">
              <a:lnSpc>
                <a:spcPct val="150000"/>
              </a:lnSpc>
              <a:buFont typeface="+mj-lt"/>
              <a:buAutoNum type="arabicPeriod"/>
            </a:pPr>
            <a:r>
              <a:rPr lang="en-US" sz="3200" dirty="0" smtClean="0">
                <a:solidFill>
                  <a:schemeClr val="bg1"/>
                </a:solidFill>
                <a:latin typeface="Century Gothic" panose="020B0502020202020204" pitchFamily="34" charset="0"/>
              </a:rPr>
              <a:t>it claims power it does not have</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16625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3">
                <a:tint val="45000"/>
                <a:satMod val="400000"/>
              </a:schemeClr>
            </a:duotone>
          </a:blip>
          <a:stretch>
            <a:fillRect/>
          </a:stretch>
        </p:blipFill>
        <p:spPr>
          <a:xfrm>
            <a:off x="2216728" y="0"/>
            <a:ext cx="9144000" cy="9058275"/>
          </a:xfrm>
          <a:prstGeom prst="rect">
            <a:avLst/>
          </a:prstGeom>
        </p:spPr>
      </p:pic>
      <p:sp>
        <p:nvSpPr>
          <p:cNvPr id="8" name="TextBox 7"/>
          <p:cNvSpPr txBox="1"/>
          <p:nvPr/>
        </p:nvSpPr>
        <p:spPr>
          <a:xfrm>
            <a:off x="1307133" y="295273"/>
            <a:ext cx="7061012" cy="1169551"/>
          </a:xfrm>
          <a:prstGeom prst="rect">
            <a:avLst/>
          </a:prstGeom>
          <a:noFill/>
        </p:spPr>
        <p:txBody>
          <a:bodyPr wrap="square" rtlCol="0">
            <a:spAutoFit/>
          </a:bodyPr>
          <a:lstStyle/>
          <a:p>
            <a:pPr algn="just"/>
            <a:r>
              <a:rPr lang="en-US" sz="3500" dirty="0" smtClean="0">
                <a:solidFill>
                  <a:srgbClr val="00B0F0"/>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“the universe is not the result of chance”</a:t>
            </a:r>
            <a:endParaRPr lang="en-US" sz="3500" dirty="0">
              <a:solidFill>
                <a:srgbClr val="00B0F0"/>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endParaRPr>
          </a:p>
        </p:txBody>
      </p:sp>
      <p:sp>
        <p:nvSpPr>
          <p:cNvPr id="5" name="TextBox 4"/>
          <p:cNvSpPr txBox="1"/>
          <p:nvPr/>
        </p:nvSpPr>
        <p:spPr>
          <a:xfrm>
            <a:off x="365024" y="1760097"/>
            <a:ext cx="6174321" cy="4247317"/>
          </a:xfrm>
          <a:prstGeom prst="rect">
            <a:avLst/>
          </a:prstGeom>
          <a:noFill/>
        </p:spPr>
        <p:txBody>
          <a:bodyPr wrap="square" rtlCol="0">
            <a:spAutoFit/>
          </a:bodyPr>
          <a:lstStyle/>
          <a:p>
            <a:pPr algn="just"/>
            <a:r>
              <a:rPr lang="en-US" sz="4500" dirty="0" smtClean="0">
                <a:solidFill>
                  <a:srgbClr val="00B0F0"/>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“I feel compelled to look to a First Cause having an intelligent mind in some degree analogous to that of man”</a:t>
            </a:r>
            <a:endParaRPr lang="en-US" sz="4500" dirty="0">
              <a:solidFill>
                <a:srgbClr val="00B0F0"/>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endParaRPr>
          </a:p>
        </p:txBody>
      </p:sp>
    </p:spTree>
    <p:extLst>
      <p:ext uri="{BB962C8B-B14F-4D97-AF65-F5344CB8AC3E}">
        <p14:creationId xmlns:p14="http://schemas.microsoft.com/office/powerpoint/2010/main" val="2651497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3">
                <a:tint val="45000"/>
                <a:satMod val="400000"/>
              </a:schemeClr>
            </a:duotone>
            <a:lum bright="-16000"/>
          </a:blip>
          <a:stretch>
            <a:fillRect/>
          </a:stretch>
        </p:blipFill>
        <p:spPr>
          <a:xfrm>
            <a:off x="2272147" y="0"/>
            <a:ext cx="9144000" cy="9058275"/>
          </a:xfrm>
          <a:prstGeom prst="rect">
            <a:avLst/>
          </a:prstGeom>
        </p:spPr>
      </p:pic>
      <p:sp>
        <p:nvSpPr>
          <p:cNvPr id="5" name="TextBox 4"/>
          <p:cNvSpPr txBox="1"/>
          <p:nvPr/>
        </p:nvSpPr>
        <p:spPr>
          <a:xfrm>
            <a:off x="306966" y="657011"/>
            <a:ext cx="8619319" cy="4401205"/>
          </a:xfrm>
          <a:prstGeom prst="rect">
            <a:avLst/>
          </a:prstGeom>
          <a:noFill/>
        </p:spPr>
        <p:txBody>
          <a:bodyPr wrap="square" rtlCol="0">
            <a:spAutoFit/>
          </a:bodyPr>
          <a:lstStyle/>
          <a:p>
            <a:pPr algn="just"/>
            <a:r>
              <a:rPr lang="en-US" sz="4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“But </a:t>
            </a:r>
            <a:r>
              <a:rPr lang="en-US" sz="40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then </a:t>
            </a:r>
            <a:r>
              <a:rPr lang="en-US" sz="40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arises the doubt – can the mind of man, which has, as I fully believe, been developed from a mind as low as that possessed by the lowest animal, be trusted when it draws such grand conclusions?”</a:t>
            </a:r>
          </a:p>
        </p:txBody>
      </p:sp>
    </p:spTree>
    <p:extLst>
      <p:ext uri="{BB962C8B-B14F-4D97-AF65-F5344CB8AC3E}">
        <p14:creationId xmlns:p14="http://schemas.microsoft.com/office/powerpoint/2010/main" val="4040328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blip>
          <a:stretch>
            <a:fillRect/>
          </a:stretch>
        </p:blipFill>
        <p:spPr>
          <a:xfrm>
            <a:off x="0" y="-1536613"/>
            <a:ext cx="10972800" cy="13845804"/>
          </a:xfrm>
          <a:prstGeom prst="rect">
            <a:avLst/>
          </a:prstGeom>
        </p:spPr>
      </p:pic>
      <p:sp>
        <p:nvSpPr>
          <p:cNvPr id="8" name="TextBox 7"/>
          <p:cNvSpPr txBox="1"/>
          <p:nvPr/>
        </p:nvSpPr>
        <p:spPr>
          <a:xfrm>
            <a:off x="671282" y="569448"/>
            <a:ext cx="7683008" cy="5509200"/>
          </a:xfrm>
          <a:prstGeom prst="rect">
            <a:avLst/>
          </a:prstGeom>
          <a:noFill/>
        </p:spPr>
        <p:txBody>
          <a:bodyPr wrap="square" rtlCol="0">
            <a:spAutoFit/>
          </a:bodyPr>
          <a:lstStyle/>
          <a:p>
            <a:pPr algn="just"/>
            <a:r>
              <a:rPr lang="en-US" sz="3200"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“Most critically, I wanted to determine if belief was really something that somebody like me, who imagined myself completely driven by reason, could, in fact, embrace as well. Over those two years, I discovered that I had missed out on a profoundly compelling series of arguments which indicate that atheism is, in fact, </a:t>
            </a:r>
            <a:r>
              <a:rPr lang="en-US" sz="3200" b="1"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the least rational of all choices.”</a:t>
            </a:r>
          </a:p>
        </p:txBody>
      </p:sp>
    </p:spTree>
    <p:extLst>
      <p:ext uri="{BB962C8B-B14F-4D97-AF65-F5344CB8AC3E}">
        <p14:creationId xmlns:p14="http://schemas.microsoft.com/office/powerpoint/2010/main" val="20053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297"/>
            <a:ext cx="9144793" cy="6858594"/>
          </a:xfrm>
          <a:prstGeom prst="rect">
            <a:avLst/>
          </a:prstGeom>
        </p:spPr>
      </p:pic>
      <p:pic>
        <p:nvPicPr>
          <p:cNvPr id="5" name="Picture 4"/>
          <p:cNvPicPr>
            <a:picLocks noChangeAspect="1"/>
          </p:cNvPicPr>
          <p:nvPr/>
        </p:nvPicPr>
        <p:blipFill>
          <a:blip r:embed="rId3"/>
          <a:stretch>
            <a:fillRect/>
          </a:stretch>
        </p:blipFill>
        <p:spPr>
          <a:xfrm>
            <a:off x="3360723" y="278824"/>
            <a:ext cx="2422552" cy="2630199"/>
          </a:xfrm>
          <a:prstGeom prst="rect">
            <a:avLst/>
          </a:prstGeom>
        </p:spPr>
      </p:pic>
      <p:sp>
        <p:nvSpPr>
          <p:cNvPr id="8" name="TextBox 7"/>
          <p:cNvSpPr txBox="1"/>
          <p:nvPr/>
        </p:nvSpPr>
        <p:spPr>
          <a:xfrm>
            <a:off x="1184562" y="3043959"/>
            <a:ext cx="6774874" cy="2400657"/>
          </a:xfrm>
          <a:prstGeom prst="rect">
            <a:avLst/>
          </a:prstGeom>
          <a:noFill/>
        </p:spPr>
        <p:txBody>
          <a:bodyPr wrap="square" rtlCol="0">
            <a:spAutoFit/>
          </a:bodyPr>
          <a:lstStyle/>
          <a:p>
            <a:pPr algn="ctr"/>
            <a:r>
              <a:rPr lang="en-US" sz="7500" dirty="0" smtClean="0">
                <a:effectLst>
                  <a:outerShdw blurRad="50800" dist="38100" dir="8100000" algn="tr" rotWithShape="0">
                    <a:prstClr val="black">
                      <a:alpha val="40000"/>
                    </a:prstClr>
                  </a:outerShdw>
                </a:effectLst>
                <a:latin typeface="Abraham Lincoln" pitchFamily="2" charset="0"/>
                <a:ea typeface="Abraham Lincoln" pitchFamily="2" charset="0"/>
              </a:rPr>
              <a:t>“Faith is believing what you know </a:t>
            </a:r>
            <a:r>
              <a:rPr lang="en-US" sz="7500" dirty="0" err="1" smtClean="0">
                <a:effectLst>
                  <a:outerShdw blurRad="50800" dist="38100" dir="8100000" algn="tr" rotWithShape="0">
                    <a:prstClr val="black">
                      <a:alpha val="40000"/>
                    </a:prstClr>
                  </a:outerShdw>
                </a:effectLst>
                <a:latin typeface="Abraham Lincoln" pitchFamily="2" charset="0"/>
                <a:ea typeface="Abraham Lincoln" pitchFamily="2" charset="0"/>
              </a:rPr>
              <a:t>ain’t</a:t>
            </a:r>
            <a:r>
              <a:rPr lang="en-US" sz="7500" dirty="0" smtClean="0">
                <a:effectLst>
                  <a:outerShdw blurRad="50800" dist="38100" dir="8100000" algn="tr" rotWithShape="0">
                    <a:prstClr val="black">
                      <a:alpha val="40000"/>
                    </a:prstClr>
                  </a:outerShdw>
                </a:effectLst>
                <a:latin typeface="Abraham Lincoln" pitchFamily="2" charset="0"/>
                <a:ea typeface="Abraham Lincoln" pitchFamily="2" charset="0"/>
              </a:rPr>
              <a:t> so.”</a:t>
            </a:r>
            <a:endParaRPr lang="en-US" sz="7500" dirty="0">
              <a:effectLst>
                <a:outerShdw blurRad="50800" dist="38100" dir="8100000" algn="tr" rotWithShape="0">
                  <a:prstClr val="black">
                    <a:alpha val="40000"/>
                  </a:prstClr>
                </a:outerShdw>
              </a:effectLst>
              <a:latin typeface="Abraham Lincoln" pitchFamily="2" charset="0"/>
              <a:ea typeface="Abraham Lincoln" pitchFamily="2" charset="0"/>
            </a:endParaRPr>
          </a:p>
        </p:txBody>
      </p:sp>
    </p:spTree>
    <p:extLst>
      <p:ext uri="{BB962C8B-B14F-4D97-AF65-F5344CB8AC3E}">
        <p14:creationId xmlns:p14="http://schemas.microsoft.com/office/powerpoint/2010/main" val="35906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chemeClr val="tx2">
                <a:tint val="45000"/>
                <a:satMod val="400000"/>
              </a:schemeClr>
            </a:duotone>
          </a:blip>
          <a:stretch>
            <a:fillRect/>
          </a:stretch>
        </p:blipFill>
        <p:spPr>
          <a:xfrm>
            <a:off x="-1731820" y="0"/>
            <a:ext cx="12192000" cy="6858000"/>
          </a:xfrm>
          <a:prstGeom prst="rect">
            <a:avLst/>
          </a:prstGeom>
        </p:spPr>
      </p:pic>
      <p:sp>
        <p:nvSpPr>
          <p:cNvPr id="8" name="TextBox 7"/>
          <p:cNvSpPr txBox="1"/>
          <p:nvPr/>
        </p:nvSpPr>
        <p:spPr>
          <a:xfrm>
            <a:off x="560447" y="959093"/>
            <a:ext cx="4954982" cy="4939814"/>
          </a:xfrm>
          <a:prstGeom prst="rect">
            <a:avLst/>
          </a:prstGeom>
          <a:noFill/>
        </p:spPr>
        <p:txBody>
          <a:bodyPr wrap="square" rtlCol="0">
            <a:spAutoFit/>
          </a:bodyPr>
          <a:lstStyle/>
          <a:p>
            <a:r>
              <a:rPr lang="en-US" sz="3500" dirty="0">
                <a:solidFill>
                  <a:schemeClr val="bg1"/>
                </a:solidFill>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“Faith is the great cop-out, the great excuse to evade the need to think and evaluate evidence. Faith is belief in spite of, even perhaps because of, the lack of evidence.”</a:t>
            </a:r>
          </a:p>
        </p:txBody>
      </p:sp>
    </p:spTree>
    <p:extLst>
      <p:ext uri="{BB962C8B-B14F-4D97-AF65-F5344CB8AC3E}">
        <p14:creationId xmlns:p14="http://schemas.microsoft.com/office/powerpoint/2010/main" val="16085497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04108" y="1856509"/>
            <a:ext cx="5763491" cy="3093154"/>
          </a:xfrm>
          <a:prstGeom prst="rect">
            <a:avLst/>
          </a:prstGeom>
          <a:noFill/>
        </p:spPr>
        <p:txBody>
          <a:bodyPr wrap="square" rtlCol="0">
            <a:spAutoFit/>
          </a:bodyPr>
          <a:lstStyle/>
          <a:p>
            <a:r>
              <a:rPr lang="en-US" sz="6500" u="sng" dirty="0" err="1">
                <a:solidFill>
                  <a:schemeClr val="bg1"/>
                </a:solidFill>
                <a:effectLst>
                  <a:outerShdw blurRad="50800" dist="38100" dir="5400000" algn="t" rotWithShape="0">
                    <a:prstClr val="black">
                      <a:alpha val="40000"/>
                    </a:prstClr>
                  </a:outerShdw>
                </a:effectLst>
                <a:latin typeface="Airplane" pitchFamily="2" charset="0"/>
                <a:ea typeface="Airplane" pitchFamily="2" charset="0"/>
              </a:rPr>
              <a:t>c</a:t>
            </a:r>
            <a:r>
              <a:rPr lang="en-US" sz="6500" u="sng"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hristianity</a:t>
            </a:r>
            <a:endParaRPr lang="en-US" sz="6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a:p>
            <a:pPr algn="r"/>
            <a:r>
              <a:rPr lang="en-US" sz="6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rPr>
              <a:t>is the most rational choice.</a:t>
            </a:r>
            <a:endParaRPr lang="en-US"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Tree>
    <p:extLst>
      <p:ext uri="{BB962C8B-B14F-4D97-AF65-F5344CB8AC3E}">
        <p14:creationId xmlns:p14="http://schemas.microsoft.com/office/powerpoint/2010/main" val="1887424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43345" y="597579"/>
            <a:ext cx="7467600" cy="815608"/>
          </a:xfrm>
          <a:prstGeom prst="rect">
            <a:avLst/>
          </a:prstGeom>
          <a:noFill/>
        </p:spPr>
        <p:txBody>
          <a:bodyPr wrap="square" rtlCol="0">
            <a:spAutoFit/>
          </a:bodyPr>
          <a:lstStyle/>
          <a:p>
            <a:r>
              <a:rPr lang="en-US" sz="47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w</a:t>
            </a:r>
            <a:r>
              <a:rPr lang="en-US" sz="47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hich we heard…seen…touched.</a:t>
            </a:r>
            <a:endParaRPr lang="en-US" sz="47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
        <p:nvSpPr>
          <p:cNvPr id="3" name="TextBox 2"/>
          <p:cNvSpPr txBox="1"/>
          <p:nvPr/>
        </p:nvSpPr>
        <p:spPr>
          <a:xfrm>
            <a:off x="1260762" y="1527437"/>
            <a:ext cx="7356763" cy="1785104"/>
          </a:xfrm>
          <a:prstGeom prst="rect">
            <a:avLst/>
          </a:prstGeom>
          <a:noFill/>
        </p:spPr>
        <p:txBody>
          <a:bodyPr wrap="square" rtlCol="0">
            <a:spAutoFit/>
          </a:bodyPr>
          <a:lstStyle/>
          <a:p>
            <a:pPr algn="r"/>
            <a:r>
              <a:rPr lang="en-US" sz="5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rPr>
              <a:t>d</a:t>
            </a:r>
            <a:r>
              <a:rPr lang="en-US" sz="5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id not preach cleverly devised myths.</a:t>
            </a:r>
            <a:endParaRPr lang="en-US" sz="5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
        <p:nvSpPr>
          <p:cNvPr id="5" name="TextBox 4"/>
          <p:cNvSpPr txBox="1"/>
          <p:nvPr/>
        </p:nvSpPr>
        <p:spPr>
          <a:xfrm>
            <a:off x="318655" y="2833155"/>
            <a:ext cx="7356763" cy="707886"/>
          </a:xfrm>
          <a:prstGeom prst="rect">
            <a:avLst/>
          </a:prstGeom>
          <a:noFill/>
        </p:spPr>
        <p:txBody>
          <a:bodyPr wrap="square" rtlCol="0">
            <a:spAutoFit/>
          </a:bodyPr>
          <a:lstStyle/>
          <a:p>
            <a:r>
              <a:rPr lang="en-US" sz="40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they were eyewitnesses.</a:t>
            </a:r>
            <a:endParaRPr lang="en-US" sz="40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
        <p:nvSpPr>
          <p:cNvPr id="6" name="TextBox 5"/>
          <p:cNvSpPr txBox="1"/>
          <p:nvPr/>
        </p:nvSpPr>
        <p:spPr>
          <a:xfrm>
            <a:off x="1787237" y="3541041"/>
            <a:ext cx="7356763" cy="2246769"/>
          </a:xfrm>
          <a:prstGeom prst="rect">
            <a:avLst/>
          </a:prstGeom>
          <a:noFill/>
        </p:spPr>
        <p:txBody>
          <a:bodyPr wrap="square" rtlCol="0">
            <a:spAutoFit/>
          </a:bodyPr>
          <a:lstStyle/>
          <a:p>
            <a:r>
              <a:rPr lang="en-US" sz="70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there were many convincing proofs.</a:t>
            </a:r>
            <a:endParaRPr lang="en-US" sz="70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
        <p:nvSpPr>
          <p:cNvPr id="7" name="TextBox 6"/>
          <p:cNvSpPr txBox="1"/>
          <p:nvPr/>
        </p:nvSpPr>
        <p:spPr>
          <a:xfrm>
            <a:off x="1260762" y="5787810"/>
            <a:ext cx="7356763" cy="754053"/>
          </a:xfrm>
          <a:prstGeom prst="rect">
            <a:avLst/>
          </a:prstGeom>
          <a:noFill/>
        </p:spPr>
        <p:txBody>
          <a:bodyPr wrap="square" rtlCol="0">
            <a:spAutoFit/>
          </a:bodyPr>
          <a:lstStyle/>
          <a:p>
            <a:pPr algn="r"/>
            <a:r>
              <a:rPr lang="en-US" sz="4300" dirty="0">
                <a:solidFill>
                  <a:srgbClr val="00B0F0"/>
                </a:solidFill>
                <a:effectLst>
                  <a:outerShdw blurRad="50800" dist="38100" dir="5400000" algn="t" rotWithShape="0">
                    <a:prstClr val="black">
                      <a:alpha val="40000"/>
                    </a:prstClr>
                  </a:outerShdw>
                </a:effectLst>
                <a:latin typeface="Airplane" pitchFamily="2" charset="0"/>
                <a:ea typeface="Airplane" pitchFamily="2" charset="0"/>
              </a:rPr>
              <a:t>n</a:t>
            </a:r>
            <a:r>
              <a:rPr lang="en-US" sz="4300" dirty="0" smtClean="0">
                <a:solidFill>
                  <a:srgbClr val="00B0F0"/>
                </a:solidFill>
                <a:effectLst>
                  <a:outerShdw blurRad="50800" dist="38100" dir="5400000" algn="t" rotWithShape="0">
                    <a:prstClr val="black">
                      <a:alpha val="40000"/>
                    </a:prstClr>
                  </a:outerShdw>
                </a:effectLst>
                <a:latin typeface="Airplane" pitchFamily="2" charset="0"/>
                <a:ea typeface="Airplane" pitchFamily="2" charset="0"/>
              </a:rPr>
              <a:t>othing</a:t>
            </a:r>
            <a:r>
              <a:rPr lang="en-US" sz="43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 was done in a corner.</a:t>
            </a:r>
            <a:endParaRPr lang="en-US" sz="43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Tree>
    <p:extLst>
      <p:ext uri="{BB962C8B-B14F-4D97-AF65-F5344CB8AC3E}">
        <p14:creationId xmlns:p14="http://schemas.microsoft.com/office/powerpoint/2010/main" val="3128134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blip>
          <a:stretch>
            <a:fillRect/>
          </a:stretch>
        </p:blipFill>
        <p:spPr>
          <a:xfrm>
            <a:off x="0" y="-1536613"/>
            <a:ext cx="10972800" cy="13845804"/>
          </a:xfrm>
          <a:prstGeom prst="rect">
            <a:avLst/>
          </a:prstGeom>
        </p:spPr>
      </p:pic>
      <p:sp>
        <p:nvSpPr>
          <p:cNvPr id="8" name="TextBox 7"/>
          <p:cNvSpPr txBox="1"/>
          <p:nvPr/>
        </p:nvSpPr>
        <p:spPr>
          <a:xfrm>
            <a:off x="685137" y="985084"/>
            <a:ext cx="7683008" cy="4401205"/>
          </a:xfrm>
          <a:prstGeom prst="rect">
            <a:avLst/>
          </a:prstGeom>
          <a:noFill/>
        </p:spPr>
        <p:txBody>
          <a:bodyPr wrap="square" rtlCol="0">
            <a:spAutoFit/>
          </a:bodyPr>
          <a:lstStyle/>
          <a:p>
            <a:pPr algn="just"/>
            <a:r>
              <a:rPr lang="en-US" sz="3500"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“I realized that my atheism had never really been based upon a real consideration of the </a:t>
            </a:r>
            <a:r>
              <a:rPr lang="en-US" sz="3500" b="1"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evidence</a:t>
            </a:r>
            <a:r>
              <a:rPr lang="en-US" sz="3500"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 for or against the existence of God. To make a decision about something important without consideration of the evidence was </a:t>
            </a:r>
            <a:r>
              <a:rPr lang="en-US" sz="3500" i="1"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not a good thing for a scientist</a:t>
            </a:r>
            <a:r>
              <a:rPr lang="en-US" sz="3500" dirty="0">
                <a:effectLst>
                  <a:outerShdw blurRad="50800" dist="38100" dir="8100000" algn="tr" rotWithShape="0">
                    <a:prstClr val="black">
                      <a:alpha val="40000"/>
                    </a:prstClr>
                  </a:outerShdw>
                </a:effectLst>
                <a:latin typeface="Century Gothic" panose="020B0502020202020204" pitchFamily="34" charset="0"/>
                <a:ea typeface="Abraham Lincoln" pitchFamily="2" charset="0"/>
              </a:rPr>
              <a:t>.”</a:t>
            </a:r>
          </a:p>
        </p:txBody>
      </p:sp>
    </p:spTree>
    <p:extLst>
      <p:ext uri="{BB962C8B-B14F-4D97-AF65-F5344CB8AC3E}">
        <p14:creationId xmlns:p14="http://schemas.microsoft.com/office/powerpoint/2010/main" val="2040122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3781" y="2008909"/>
            <a:ext cx="6761019" cy="2708434"/>
          </a:xfrm>
          <a:prstGeom prst="rect">
            <a:avLst/>
          </a:prstGeom>
          <a:noFill/>
        </p:spPr>
        <p:txBody>
          <a:bodyPr wrap="square" rtlCol="0">
            <a:spAutoFit/>
          </a:bodyPr>
          <a:lstStyle/>
          <a:p>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our responsibility:</a:t>
            </a:r>
          </a:p>
          <a:p>
            <a:r>
              <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rPr>
              <a:t>t</a:t>
            </a: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rPr>
              <a:t>o test its claims</a:t>
            </a:r>
            <a:endPar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cs typeface="Aharoni" panose="02010803020104030203" pitchFamily="2" charset="-79"/>
            </a:endParaRPr>
          </a:p>
        </p:txBody>
      </p:sp>
    </p:spTree>
    <p:extLst>
      <p:ext uri="{BB962C8B-B14F-4D97-AF65-F5344CB8AC3E}">
        <p14:creationId xmlns:p14="http://schemas.microsoft.com/office/powerpoint/2010/main" val="1289819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tx2">
                <a:tint val="45000"/>
                <a:satMod val="400000"/>
              </a:schemeClr>
            </a:duotone>
          </a:blip>
          <a:stretch>
            <a:fillRect/>
          </a:stretch>
        </p:blipFill>
        <p:spPr>
          <a:xfrm>
            <a:off x="-397" y="-297"/>
            <a:ext cx="9144793" cy="6858594"/>
          </a:xfrm>
          <a:prstGeom prst="rect">
            <a:avLst/>
          </a:prstGeom>
        </p:spPr>
      </p:pic>
      <p:sp>
        <p:nvSpPr>
          <p:cNvPr id="4" name="TextBox 3"/>
          <p:cNvSpPr txBox="1"/>
          <p:nvPr/>
        </p:nvSpPr>
        <p:spPr>
          <a:xfrm>
            <a:off x="521894" y="5048189"/>
            <a:ext cx="7781059" cy="1400383"/>
          </a:xfrm>
          <a:prstGeom prst="rect">
            <a:avLst/>
          </a:prstGeom>
          <a:noFill/>
        </p:spPr>
        <p:txBody>
          <a:bodyPr wrap="square" rtlCol="0">
            <a:spAutoFit/>
          </a:bodyPr>
          <a:lstStyle/>
          <a:p>
            <a:r>
              <a:rPr lang="en-US" sz="8500" dirty="0" smtClean="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rPr>
              <a:t>HISTORY</a:t>
            </a:r>
            <a:endParaRPr lang="en-US" sz="8500" dirty="0">
              <a:solidFill>
                <a:srgbClr val="00B0F0"/>
              </a:solidFill>
              <a:effectLst>
                <a:outerShdw blurRad="50800" dist="38100" dir="8100000" sx="101000" sy="101000" algn="tr" rotWithShape="0">
                  <a:prstClr val="black">
                    <a:alpha val="44000"/>
                  </a:prstClr>
                </a:outerShdw>
              </a:effectLst>
              <a:latin typeface="Century Gothic" panose="020B0502020202020204" pitchFamily="34" charset="0"/>
            </a:endParaRPr>
          </a:p>
        </p:txBody>
      </p:sp>
      <p:sp>
        <p:nvSpPr>
          <p:cNvPr id="6" name="TextBox 5"/>
          <p:cNvSpPr txBox="1"/>
          <p:nvPr/>
        </p:nvSpPr>
        <p:spPr>
          <a:xfrm>
            <a:off x="1110342" y="628709"/>
            <a:ext cx="6923314" cy="4016484"/>
          </a:xfrm>
          <a:prstGeom prst="rect">
            <a:avLst/>
          </a:prstGeom>
          <a:noFill/>
        </p:spPr>
        <p:txBody>
          <a:bodyPr wrap="square" rtlCol="0">
            <a:spAutoFit/>
          </a:bodyPr>
          <a:lstStyle/>
          <a:p>
            <a:pPr algn="ctr"/>
            <a:r>
              <a:rPr lang="en-US" sz="8500" u="sng" dirty="0" err="1"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christianity</a:t>
            </a:r>
            <a:endParaRPr lang="en-US" sz="8500" u="sng"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a:p>
            <a:pPr algn="ctr"/>
            <a:r>
              <a:rPr lang="en-US" sz="8500" dirty="0" smtClean="0">
                <a:solidFill>
                  <a:schemeClr val="bg1"/>
                </a:solidFill>
                <a:effectLst>
                  <a:outerShdw blurRad="50800" dist="38100" dir="5400000" algn="t" rotWithShape="0">
                    <a:prstClr val="black">
                      <a:alpha val="40000"/>
                    </a:prstClr>
                  </a:outerShdw>
                </a:effectLst>
                <a:latin typeface="Airplane" pitchFamily="2" charset="0"/>
                <a:ea typeface="Airplane" pitchFamily="2" charset="0"/>
              </a:rPr>
              <a:t>worlds most falsifiable religion</a:t>
            </a:r>
            <a:endParaRPr lang="en-US" sz="8500" dirty="0">
              <a:solidFill>
                <a:schemeClr val="bg1"/>
              </a:solidFill>
              <a:effectLst>
                <a:outerShdw blurRad="50800" dist="38100" dir="5400000" algn="t" rotWithShape="0">
                  <a:prstClr val="black">
                    <a:alpha val="40000"/>
                  </a:prstClr>
                </a:outerShdw>
              </a:effectLst>
              <a:latin typeface="Airplane" pitchFamily="2" charset="0"/>
              <a:ea typeface="Airplane" pitchFamily="2" charset="0"/>
            </a:endParaRPr>
          </a:p>
        </p:txBody>
      </p:sp>
    </p:spTree>
    <p:extLst>
      <p:ext uri="{BB962C8B-B14F-4D97-AF65-F5344CB8AC3E}">
        <p14:creationId xmlns:p14="http://schemas.microsoft.com/office/powerpoint/2010/main" val="1991527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851</Words>
  <Application>Microsoft Office PowerPoint</Application>
  <PresentationFormat>On-screen Show (4:3)</PresentationFormat>
  <Paragraphs>76</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Calibri Light</vt:lpstr>
      <vt:lpstr>Arial</vt:lpstr>
      <vt:lpstr>Aharoni</vt:lpstr>
      <vt:lpstr>Abraham Lincoln</vt:lpstr>
      <vt:lpstr>Airship 27</vt:lpstr>
      <vt:lpstr>Calibri</vt:lpstr>
      <vt:lpstr>Forum</vt:lpstr>
      <vt:lpstr>Century Gothic</vt:lpstr>
      <vt:lpstr>Airplane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71</cp:revision>
  <dcterms:created xsi:type="dcterms:W3CDTF">2015-06-24T18:49:28Z</dcterms:created>
  <dcterms:modified xsi:type="dcterms:W3CDTF">2015-06-26T20:52:14Z</dcterms:modified>
</cp:coreProperties>
</file>