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8" r:id="rId3"/>
    <p:sldId id="280" r:id="rId4"/>
    <p:sldId id="295" r:id="rId5"/>
    <p:sldId id="296" r:id="rId6"/>
    <p:sldId id="297" r:id="rId7"/>
    <p:sldId id="281" r:id="rId8"/>
    <p:sldId id="282" r:id="rId9"/>
    <p:sldId id="264" r:id="rId10"/>
    <p:sldId id="283" r:id="rId11"/>
    <p:sldId id="266" r:id="rId12"/>
    <p:sldId id="275" r:id="rId13"/>
    <p:sldId id="284" r:id="rId14"/>
    <p:sldId id="259" r:id="rId15"/>
    <p:sldId id="285" r:id="rId16"/>
    <p:sldId id="286" r:id="rId17"/>
    <p:sldId id="287" r:id="rId18"/>
    <p:sldId id="288" r:id="rId19"/>
    <p:sldId id="289" r:id="rId20"/>
    <p:sldId id="290" r:id="rId21"/>
    <p:sldId id="291" r:id="rId22"/>
    <p:sldId id="292" r:id="rId23"/>
    <p:sldId id="261" r:id="rId24"/>
    <p:sldId id="293" r:id="rId25"/>
    <p:sldId id="294" r:id="rId26"/>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Airplane" pitchFamily="2" charset="0"/>
      <p:regular r:id="rId37"/>
    </p:embeddedFont>
    <p:embeddedFont>
      <p:font typeface="Forum" panose="02000000000000000000" pitchFamily="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5" d="100"/>
          <a:sy n="55" d="100"/>
        </p:scale>
        <p:origin x="114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DBE657-5782-49AD-9C86-859FED855D50}" type="datetimeFigureOut">
              <a:rPr lang="en-US" smtClean="0"/>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3975984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DBE657-5782-49AD-9C86-859FED855D50}" type="datetimeFigureOut">
              <a:rPr lang="en-US" smtClean="0"/>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2849823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DBE657-5782-49AD-9C86-859FED855D50}" type="datetimeFigureOut">
              <a:rPr lang="en-US" smtClean="0"/>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2879080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DBE657-5782-49AD-9C86-859FED855D50}" type="datetimeFigureOut">
              <a:rPr lang="en-US" smtClean="0"/>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2111560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DBE657-5782-49AD-9C86-859FED855D50}" type="datetimeFigureOut">
              <a:rPr lang="en-US" smtClean="0"/>
              <a:t>6/25/2015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2433460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BDBE657-5782-49AD-9C86-859FED855D50}" type="datetimeFigureOut">
              <a:rPr lang="en-US" smtClean="0"/>
              <a:t>6/25/2015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1121430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BDBE657-5782-49AD-9C86-859FED855D50}" type="datetimeFigureOut">
              <a:rPr lang="en-US" smtClean="0"/>
              <a:t>6/25/2015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4094210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BDBE657-5782-49AD-9C86-859FED855D50}" type="datetimeFigureOut">
              <a:rPr lang="en-US" smtClean="0"/>
              <a:t>6/25/2015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4021841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BE657-5782-49AD-9C86-859FED855D50}" type="datetimeFigureOut">
              <a:rPr lang="en-US" smtClean="0"/>
              <a:t>6/25/2015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1493727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DBE657-5782-49AD-9C86-859FED855D50}" type="datetimeFigureOut">
              <a:rPr lang="en-US" smtClean="0"/>
              <a:t>6/25/2015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680799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DBE657-5782-49AD-9C86-859FED855D50}" type="datetimeFigureOut">
              <a:rPr lang="en-US" smtClean="0"/>
              <a:t>6/25/2015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97207-BB3D-423E-B3F3-5E8EA6D11490}" type="slidenum">
              <a:rPr lang="en-US" smtClean="0"/>
              <a:t>‹#›</a:t>
            </a:fld>
            <a:endParaRPr lang="en-US"/>
          </a:p>
        </p:txBody>
      </p:sp>
    </p:spTree>
    <p:extLst>
      <p:ext uri="{BB962C8B-B14F-4D97-AF65-F5344CB8AC3E}">
        <p14:creationId xmlns:p14="http://schemas.microsoft.com/office/powerpoint/2010/main" val="2759378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BE657-5782-49AD-9C86-859FED855D50}" type="datetimeFigureOut">
              <a:rPr lang="en-US" smtClean="0"/>
              <a:t>6/25/2015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97207-BB3D-423E-B3F3-5E8EA6D11490}" type="slidenum">
              <a:rPr lang="en-US" smtClean="0"/>
              <a:t>‹#›</a:t>
            </a:fld>
            <a:endParaRPr lang="en-US"/>
          </a:p>
        </p:txBody>
      </p:sp>
    </p:spTree>
    <p:extLst>
      <p:ext uri="{BB962C8B-B14F-4D97-AF65-F5344CB8AC3E}">
        <p14:creationId xmlns:p14="http://schemas.microsoft.com/office/powerpoint/2010/main" val="3961392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9436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sp>
        <p:nvSpPr>
          <p:cNvPr id="6" name="TextBox 5"/>
          <p:cNvSpPr txBox="1"/>
          <p:nvPr/>
        </p:nvSpPr>
        <p:spPr>
          <a:xfrm>
            <a:off x="628650" y="1027907"/>
            <a:ext cx="7781059" cy="3170099"/>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Century Gothic" panose="020B0502020202020204" pitchFamily="34" charset="0"/>
              </a:rPr>
              <a:t>“My faith can be summed up in this one [alleged] paradox: I believe in science, and I believe in God … I plan to continue to testify to both.” </a:t>
            </a:r>
            <a:endParaRPr lang="en-US" sz="4000" dirty="0">
              <a:effectLst>
                <a:outerShdw blurRad="50800" dist="38100" dir="8100000" algn="tr" rotWithShape="0">
                  <a:prstClr val="black">
                    <a:alpha val="40000"/>
                  </a:prstClr>
                </a:outerShdw>
              </a:effectLst>
              <a:latin typeface="Century Gothic" panose="020B0502020202020204" pitchFamily="34" charset="0"/>
            </a:endParaRPr>
          </a:p>
        </p:txBody>
      </p:sp>
      <p:sp>
        <p:nvSpPr>
          <p:cNvPr id="7" name="TextBox 6"/>
          <p:cNvSpPr txBox="1"/>
          <p:nvPr/>
        </p:nvSpPr>
        <p:spPr>
          <a:xfrm>
            <a:off x="3128529" y="4060751"/>
            <a:ext cx="7781059" cy="1862048"/>
          </a:xfrm>
          <a:prstGeom prst="rect">
            <a:avLst/>
          </a:prstGeom>
          <a:noFill/>
        </p:spPr>
        <p:txBody>
          <a:bodyPr wrap="square" rtlCol="0">
            <a:spAutoFit/>
          </a:bodyPr>
          <a:lstStyle/>
          <a:p>
            <a:r>
              <a:rPr lang="en-US" sz="6500" b="1" dirty="0" err="1">
                <a:effectLst>
                  <a:outerShdw blurRad="50800" dist="38100" dir="5400000" sx="103000" sy="103000" algn="t" rotWithShape="0">
                    <a:prstClr val="black">
                      <a:alpha val="43000"/>
                    </a:prstClr>
                  </a:outerShdw>
                </a:effectLst>
                <a:latin typeface="Century Gothic" panose="020B0502020202020204" pitchFamily="34" charset="0"/>
              </a:rPr>
              <a:t>h</a:t>
            </a:r>
            <a:r>
              <a:rPr lang="en-US" sz="6500" b="1" dirty="0" err="1" smtClean="0">
                <a:effectLst>
                  <a:outerShdw blurRad="50800" dist="38100" dir="5400000" sx="103000" sy="103000" algn="t" rotWithShape="0">
                    <a:prstClr val="black">
                      <a:alpha val="43000"/>
                    </a:prstClr>
                  </a:outerShdw>
                </a:effectLst>
                <a:latin typeface="Century Gothic" panose="020B0502020202020204" pitchFamily="34" charset="0"/>
              </a:rPr>
              <a:t>ugh</a:t>
            </a:r>
            <a:r>
              <a:rPr lang="en-US" sz="6500" b="1" dirty="0" smtClean="0">
                <a:effectLst>
                  <a:outerShdw blurRad="50800" dist="38100" dir="5400000" sx="103000" sy="103000" algn="t" rotWithShape="0">
                    <a:prstClr val="black">
                      <a:alpha val="43000"/>
                    </a:prstClr>
                  </a:outerShdw>
                </a:effectLst>
                <a:latin typeface="Century Gothic" panose="020B0502020202020204" pitchFamily="34" charset="0"/>
              </a:rPr>
              <a:t> </a:t>
            </a:r>
            <a:r>
              <a:rPr lang="en-US" sz="6500" b="1" dirty="0" err="1" smtClean="0">
                <a:effectLst>
                  <a:outerShdw blurRad="50800" dist="38100" dir="5400000" sx="103000" sy="103000" algn="t" rotWithShape="0">
                    <a:prstClr val="black">
                      <a:alpha val="43000"/>
                    </a:prstClr>
                  </a:outerShdw>
                </a:effectLst>
                <a:latin typeface="Century Gothic" panose="020B0502020202020204" pitchFamily="34" charset="0"/>
              </a:rPr>
              <a:t>siefken</a:t>
            </a:r>
            <a:endParaRPr lang="en-US" sz="6500" b="1" dirty="0" smtClean="0">
              <a:effectLst>
                <a:outerShdw blurRad="50800" dist="38100" dir="5400000" sx="103000" sy="103000" algn="t" rotWithShape="0">
                  <a:prstClr val="black">
                    <a:alpha val="43000"/>
                  </a:prstClr>
                </a:outerShdw>
              </a:effectLst>
              <a:latin typeface="Century Gothic" panose="020B0502020202020204" pitchFamily="34" charset="0"/>
            </a:endParaRPr>
          </a:p>
          <a:p>
            <a:r>
              <a:rPr lang="en-US" sz="5000" b="1" dirty="0" smtClean="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nuclear physicist</a:t>
            </a:r>
            <a:endParaRPr lang="en-US" sz="5000" b="1" dirty="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3590620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23456" y="2227835"/>
            <a:ext cx="7744690" cy="2862322"/>
          </a:xfrm>
          <a:prstGeom prst="rect">
            <a:avLst/>
          </a:prstGeom>
          <a:noFill/>
        </p:spPr>
        <p:txBody>
          <a:bodyPr wrap="square" rtlCol="0">
            <a:spAutoFit/>
          </a:bodyPr>
          <a:lstStyle/>
          <a:p>
            <a:r>
              <a:rPr lang="en-US" sz="4500"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an </a:t>
            </a:r>
            <a:r>
              <a:rPr lang="en-US" sz="4500"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effect or extraordinary event in the physical world that surpasses all known human or natural powers and is ascribed to a supernatural cause</a:t>
            </a:r>
            <a:r>
              <a:rPr lang="en-US" sz="4500"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a:t>
            </a:r>
            <a:endParaRPr lang="en-US" sz="4500"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6" name="TextBox 5"/>
          <p:cNvSpPr txBox="1"/>
          <p:nvPr/>
        </p:nvSpPr>
        <p:spPr>
          <a:xfrm>
            <a:off x="623456" y="1135228"/>
            <a:ext cx="7744690" cy="1092607"/>
          </a:xfrm>
          <a:prstGeom prst="rect">
            <a:avLst/>
          </a:prstGeom>
          <a:noFill/>
        </p:spPr>
        <p:txBody>
          <a:bodyPr wrap="square" rtlCol="0">
            <a:spAutoFit/>
          </a:bodyPr>
          <a:lstStyle/>
          <a:p>
            <a:r>
              <a:rPr lang="en-US" sz="6500" b="1" u="sng"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miracle:</a:t>
            </a:r>
            <a:endParaRPr lang="en-US" sz="6500" b="1" u="sng"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3398729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74802" y="2649992"/>
            <a:ext cx="7744690" cy="1292662"/>
          </a:xfrm>
          <a:prstGeom prst="rect">
            <a:avLst/>
          </a:prstGeom>
          <a:noFill/>
        </p:spPr>
        <p:txBody>
          <a:bodyPr wrap="square" rtlCol="0">
            <a:spAutoFit/>
          </a:bodyPr>
          <a:lstStyle/>
          <a:p>
            <a:r>
              <a:rPr lang="en-US" sz="78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m</a:t>
            </a:r>
            <a:r>
              <a:rPr lang="en-US" sz="78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iracle</a:t>
            </a:r>
            <a:endParaRPr lang="en-US" sz="78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6" name="TextBox 5"/>
          <p:cNvSpPr txBox="1"/>
          <p:nvPr/>
        </p:nvSpPr>
        <p:spPr>
          <a:xfrm>
            <a:off x="4364844" y="2649992"/>
            <a:ext cx="7744690" cy="1292662"/>
          </a:xfrm>
          <a:prstGeom prst="rect">
            <a:avLst/>
          </a:prstGeom>
          <a:noFill/>
        </p:spPr>
        <p:txBody>
          <a:bodyPr wrap="square" rtlCol="0">
            <a:spAutoFit/>
          </a:bodyPr>
          <a:lstStyle/>
          <a:p>
            <a:r>
              <a:rPr lang="en-US" sz="7800" b="1" dirty="0">
                <a:solidFill>
                  <a:srgbClr val="00B0F0"/>
                </a:solidFill>
                <a:effectLst>
                  <a:outerShdw blurRad="50800" dist="38100" dir="5400000" algn="t" rotWithShape="0">
                    <a:prstClr val="black">
                      <a:alpha val="40000"/>
                    </a:prstClr>
                  </a:outerShdw>
                </a:effectLst>
                <a:latin typeface="Airplane" pitchFamily="2" charset="0"/>
                <a:ea typeface="Airplane" pitchFamily="2" charset="0"/>
              </a:rPr>
              <a:t>o</a:t>
            </a:r>
            <a:r>
              <a:rPr lang="en-US" sz="7800" b="1" dirty="0" smtClean="0">
                <a:solidFill>
                  <a:srgbClr val="00B0F0"/>
                </a:solidFill>
                <a:effectLst>
                  <a:outerShdw blurRad="50800" dist="38100" dir="5400000" algn="t" rotWithShape="0">
                    <a:prstClr val="black">
                      <a:alpha val="40000"/>
                    </a:prstClr>
                  </a:outerShdw>
                </a:effectLst>
                <a:latin typeface="Airplane" pitchFamily="2" charset="0"/>
                <a:ea typeface="Airplane" pitchFamily="2" charset="0"/>
              </a:rPr>
              <a:t>r </a:t>
            </a:r>
            <a:r>
              <a:rPr lang="en-US" sz="7800" b="1" dirty="0" smtClean="0">
                <a:solidFill>
                  <a:srgbClr val="00B0F0"/>
                </a:solidFill>
                <a:effectLst>
                  <a:glow rad="101600">
                    <a:schemeClr val="accent3">
                      <a:satMod val="175000"/>
                      <a:alpha val="40000"/>
                    </a:schemeClr>
                  </a:glow>
                  <a:outerShdw blurRad="50800" dist="38100" dir="5400000" algn="t" rotWithShape="0">
                    <a:prstClr val="black">
                      <a:alpha val="40000"/>
                    </a:prstClr>
                  </a:outerShdw>
                </a:effectLst>
                <a:latin typeface="Airplane" pitchFamily="2" charset="0"/>
                <a:ea typeface="Airplane" pitchFamily="2" charset="0"/>
              </a:rPr>
              <a:t>magic</a:t>
            </a:r>
            <a:endParaRPr lang="en-US" sz="7800" b="1" dirty="0">
              <a:solidFill>
                <a:srgbClr val="00B0F0"/>
              </a:solidFill>
              <a:effectLst>
                <a:glow rad="101600">
                  <a:schemeClr val="accent3">
                    <a:satMod val="175000"/>
                    <a:alpha val="40000"/>
                  </a:schemeClr>
                </a:glow>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1443336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34292" y="1909180"/>
            <a:ext cx="8007926" cy="3554819"/>
          </a:xfrm>
          <a:prstGeom prst="rect">
            <a:avLst/>
          </a:prstGeom>
          <a:noFill/>
        </p:spPr>
        <p:txBody>
          <a:bodyPr wrap="square" rtlCol="0">
            <a:spAutoFit/>
          </a:bodyPr>
          <a:lstStyle/>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i</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nvite verification</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a</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re practical</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e</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nhance human dignity</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p</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oint to God</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a</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re requested</a:t>
            </a:r>
            <a:endPar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endParaRPr>
          </a:p>
        </p:txBody>
      </p:sp>
      <p:sp>
        <p:nvSpPr>
          <p:cNvPr id="5" name="TextBox 4"/>
          <p:cNvSpPr txBox="1"/>
          <p:nvPr/>
        </p:nvSpPr>
        <p:spPr>
          <a:xfrm>
            <a:off x="3338947" y="428646"/>
            <a:ext cx="4017817" cy="1092607"/>
          </a:xfrm>
          <a:prstGeom prst="rect">
            <a:avLst/>
          </a:prstGeom>
          <a:noFill/>
        </p:spPr>
        <p:txBody>
          <a:bodyPr wrap="square" rtlCol="0">
            <a:spAutoFit/>
          </a:bodyPr>
          <a:lstStyle/>
          <a:p>
            <a:r>
              <a:rPr lang="en-US" sz="6500" b="1" u="sng"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miracles:</a:t>
            </a:r>
            <a:endParaRPr lang="en-US" sz="6500" b="1" u="sng"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2378767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628650" y="1303873"/>
            <a:ext cx="7781059" cy="1323439"/>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Forum" panose="02000000000000000000" pitchFamily="2" charset="0"/>
              </a:rPr>
              <a:t>“The taking away of God dissolves all.” </a:t>
            </a:r>
            <a:r>
              <a:rPr lang="en-US" sz="4000" b="1" dirty="0" smtClean="0">
                <a:effectLst>
                  <a:outerShdw blurRad="50800" dist="38100" dir="8100000" algn="tr" rotWithShape="0">
                    <a:prstClr val="black">
                      <a:alpha val="40000"/>
                    </a:prstClr>
                  </a:outerShdw>
                </a:effectLst>
                <a:latin typeface="Forum" panose="02000000000000000000" pitchFamily="2" charset="0"/>
              </a:rPr>
              <a:t>John</a:t>
            </a:r>
            <a:r>
              <a:rPr lang="en-US" sz="4000" dirty="0" smtClean="0">
                <a:effectLst>
                  <a:outerShdw blurRad="50800" dist="38100" dir="8100000" algn="tr" rotWithShape="0">
                    <a:prstClr val="black">
                      <a:alpha val="40000"/>
                    </a:prstClr>
                  </a:outerShdw>
                </a:effectLst>
                <a:latin typeface="Forum" panose="02000000000000000000" pitchFamily="2" charset="0"/>
              </a:rPr>
              <a:t> </a:t>
            </a:r>
            <a:r>
              <a:rPr lang="en-US" sz="4000" b="1" dirty="0" smtClean="0">
                <a:effectLst>
                  <a:outerShdw blurRad="50800" dist="38100" dir="8100000" algn="tr" rotWithShape="0">
                    <a:prstClr val="black">
                      <a:alpha val="40000"/>
                    </a:prstClr>
                  </a:outerShdw>
                </a:effectLst>
                <a:latin typeface="Forum" panose="02000000000000000000" pitchFamily="2" charset="0"/>
              </a:rPr>
              <a:t>Locke</a:t>
            </a:r>
            <a:endParaRPr lang="en-US" sz="4000" b="1" dirty="0">
              <a:effectLst>
                <a:outerShdw blurRad="50800" dist="38100" dir="8100000" algn="tr" rotWithShape="0">
                  <a:prstClr val="black">
                    <a:alpha val="40000"/>
                  </a:prstClr>
                </a:outerShdw>
              </a:effectLst>
              <a:latin typeface="Forum" panose="02000000000000000000" pitchFamily="2" charset="0"/>
            </a:endParaRPr>
          </a:p>
        </p:txBody>
      </p:sp>
      <p:sp>
        <p:nvSpPr>
          <p:cNvPr id="6" name="TextBox 5"/>
          <p:cNvSpPr txBox="1"/>
          <p:nvPr/>
        </p:nvSpPr>
        <p:spPr>
          <a:xfrm>
            <a:off x="734291" y="3429000"/>
            <a:ext cx="7781059" cy="2631490"/>
          </a:xfrm>
          <a:prstGeom prst="rect">
            <a:avLst/>
          </a:prstGeom>
          <a:noFill/>
        </p:spPr>
        <p:txBody>
          <a:bodyPr wrap="square" rtlCol="0">
            <a:spAutoFit/>
          </a:bodyPr>
          <a:lstStyle/>
          <a:p>
            <a:pPr algn="r"/>
            <a:r>
              <a:rPr lang="en-US" sz="5500" dirty="0" smtClean="0">
                <a:effectLst>
                  <a:outerShdw blurRad="50800" dist="38100" dir="8100000" algn="tr" rotWithShape="0">
                    <a:prstClr val="black">
                      <a:alpha val="40000"/>
                    </a:prstClr>
                  </a:outerShdw>
                </a:effectLst>
                <a:latin typeface="Forum" panose="02000000000000000000" pitchFamily="2" charset="0"/>
              </a:rPr>
              <a:t>“If God does not exist, everything is permitted.” </a:t>
            </a:r>
            <a:r>
              <a:rPr lang="en-US" sz="5500" b="1" dirty="0" smtClean="0">
                <a:effectLst>
                  <a:outerShdw blurRad="50800" dist="38100" dir="8100000" algn="tr" rotWithShape="0">
                    <a:prstClr val="black">
                      <a:alpha val="40000"/>
                    </a:prstClr>
                  </a:outerShdw>
                </a:effectLst>
                <a:latin typeface="Forum" panose="02000000000000000000" pitchFamily="2" charset="0"/>
              </a:rPr>
              <a:t>Fyodor Dostoevsky</a:t>
            </a:r>
            <a:endParaRPr lang="en-US" sz="5500" b="1" dirty="0">
              <a:effectLst>
                <a:outerShdw blurRad="50800" dist="38100" dir="8100000" algn="tr" rotWithShape="0">
                  <a:prstClr val="black">
                    <a:alpha val="40000"/>
                  </a:prstClr>
                </a:outerShdw>
              </a:effectLst>
              <a:latin typeface="Forum" panose="02000000000000000000" pitchFamily="2" charset="0"/>
            </a:endParaRPr>
          </a:p>
        </p:txBody>
      </p:sp>
      <p:pic>
        <p:nvPicPr>
          <p:cNvPr id="7" name="Picture 6"/>
          <p:cNvPicPr>
            <a:picLocks noChangeAspect="1"/>
          </p:cNvPicPr>
          <p:nvPr/>
        </p:nvPicPr>
        <p:blipFill>
          <a:blip r:embed="rId2"/>
          <a:stretch>
            <a:fillRect/>
          </a:stretch>
        </p:blipFill>
        <p:spPr>
          <a:xfrm>
            <a:off x="-793" y="0"/>
            <a:ext cx="9144793" cy="6858594"/>
          </a:xfrm>
          <a:prstGeom prst="rect">
            <a:avLst/>
          </a:prstGeom>
        </p:spPr>
      </p:pic>
      <p:sp>
        <p:nvSpPr>
          <p:cNvPr id="8" name="TextBox 7"/>
          <p:cNvSpPr txBox="1"/>
          <p:nvPr/>
        </p:nvSpPr>
        <p:spPr>
          <a:xfrm>
            <a:off x="734290" y="365126"/>
            <a:ext cx="7781059" cy="6047809"/>
          </a:xfrm>
          <a:prstGeom prst="rect">
            <a:avLst/>
          </a:prstGeom>
          <a:noFill/>
        </p:spPr>
        <p:txBody>
          <a:bodyPr wrap="square" rtlCol="0">
            <a:spAutoFit/>
          </a:bodyPr>
          <a:lstStyle/>
          <a:p>
            <a:r>
              <a:rPr lang="en-US" sz="3800" dirty="0" smtClean="0">
                <a:effectLst>
                  <a:outerShdw blurRad="50800" dist="38100" dir="8100000" algn="tr" rotWithShape="0">
                    <a:prstClr val="black">
                      <a:alpha val="40000"/>
                    </a:prstClr>
                  </a:outerShdw>
                </a:effectLst>
                <a:latin typeface="Forum" panose="02000000000000000000" pitchFamily="2" charset="0"/>
              </a:rPr>
              <a:t>“</a:t>
            </a:r>
            <a:r>
              <a:rPr lang="en-US" sz="3800" dirty="0">
                <a:effectLst>
                  <a:outerShdw blurRad="50800" dist="38100" dir="8100000" algn="tr" rotWithShape="0">
                    <a:prstClr val="black">
                      <a:alpha val="40000"/>
                    </a:prstClr>
                  </a:outerShdw>
                </a:effectLst>
                <a:latin typeface="Forum" panose="02000000000000000000" pitchFamily="2" charset="0"/>
              </a:rPr>
              <a:t>Miracles are not to be interpreted as divine acts against the laws of nature (for those laws are themselves expressions of God’s will) but as more profound revelations of the character of the divine relationship to creation. To be credible, miracles must convey a deeper understanding than could have been obtained without them.” </a:t>
            </a:r>
          </a:p>
          <a:p>
            <a:pPr algn="r"/>
            <a:r>
              <a:rPr lang="en-US" sz="4500" b="1" dirty="0" smtClean="0">
                <a:effectLst>
                  <a:outerShdw blurRad="50800" dist="38100" dir="8100000" algn="tr" rotWithShape="0">
                    <a:prstClr val="black">
                      <a:alpha val="40000"/>
                    </a:prstClr>
                  </a:outerShdw>
                </a:effectLst>
                <a:latin typeface="Forum" panose="02000000000000000000" pitchFamily="2" charset="0"/>
              </a:rPr>
              <a:t>Sir John Polkinghorne</a:t>
            </a:r>
            <a:endParaRPr lang="en-US" sz="4000" b="1" dirty="0">
              <a:effectLst>
                <a:outerShdw blurRad="50800" dist="38100" dir="8100000" algn="tr" rotWithShape="0">
                  <a:prstClr val="black">
                    <a:alpha val="40000"/>
                  </a:prstClr>
                </a:outerShdw>
              </a:effectLst>
              <a:latin typeface="Forum" panose="02000000000000000000" pitchFamily="2" charset="0"/>
            </a:endParaRPr>
          </a:p>
        </p:txBody>
      </p:sp>
    </p:spTree>
    <p:extLst>
      <p:ext uri="{BB962C8B-B14F-4D97-AF65-F5344CB8AC3E}">
        <p14:creationId xmlns:p14="http://schemas.microsoft.com/office/powerpoint/2010/main" val="35159443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sp>
        <p:nvSpPr>
          <p:cNvPr id="6" name="TextBox 5"/>
          <p:cNvSpPr txBox="1"/>
          <p:nvPr/>
        </p:nvSpPr>
        <p:spPr>
          <a:xfrm>
            <a:off x="734290" y="365126"/>
            <a:ext cx="7781059" cy="4939814"/>
          </a:xfrm>
          <a:prstGeom prst="rect">
            <a:avLst/>
          </a:prstGeom>
          <a:noFill/>
        </p:spPr>
        <p:txBody>
          <a:bodyPr wrap="square" rtlCol="0">
            <a:spAutoFit/>
          </a:bodyPr>
          <a:lstStyle/>
          <a:p>
            <a:pPr algn="r"/>
            <a:r>
              <a:rPr lang="en-US" sz="4500" dirty="0" smtClean="0">
                <a:effectLst>
                  <a:outerShdw blurRad="50800" dist="38100" dir="8100000" algn="tr" rotWithShape="0">
                    <a:prstClr val="black">
                      <a:alpha val="40000"/>
                    </a:prstClr>
                  </a:outerShdw>
                </a:effectLst>
                <a:latin typeface="Forum" panose="02000000000000000000" pitchFamily="2" charset="0"/>
              </a:rPr>
              <a:t>“it is one thing to say tha</a:t>
            </a:r>
            <a:r>
              <a:rPr lang="en-US" sz="4500" dirty="0" smtClean="0">
                <a:effectLst>
                  <a:outerShdw blurRad="50800" dist="38100" dir="8100000" algn="tr" rotWithShape="0">
                    <a:prstClr val="black">
                      <a:alpha val="40000"/>
                    </a:prstClr>
                  </a:outerShdw>
                </a:effectLst>
                <a:latin typeface="Forum" panose="02000000000000000000" pitchFamily="2" charset="0"/>
              </a:rPr>
              <a:t>t science is only equipped to test for natural causes and cannot speak to any others. </a:t>
            </a:r>
            <a:r>
              <a:rPr lang="en-US" sz="4500" i="1" dirty="0" smtClean="0">
                <a:effectLst>
                  <a:outerShdw blurRad="50800" dist="38100" dir="8100000" algn="tr" rotWithShape="0">
                    <a:prstClr val="black">
                      <a:alpha val="40000"/>
                    </a:prstClr>
                  </a:outerShdw>
                </a:effectLst>
                <a:latin typeface="Forum" panose="02000000000000000000" pitchFamily="2" charset="0"/>
              </a:rPr>
              <a:t>It is quite another to insist that science proves that no other causes could possibly exist</a:t>
            </a:r>
            <a:r>
              <a:rPr lang="en-US" sz="4500" dirty="0" smtClean="0">
                <a:effectLst>
                  <a:outerShdw blurRad="50800" dist="38100" dir="8100000" algn="tr" rotWithShape="0">
                    <a:prstClr val="black">
                      <a:alpha val="40000"/>
                    </a:prstClr>
                  </a:outerShdw>
                </a:effectLst>
                <a:latin typeface="Forum" panose="02000000000000000000" pitchFamily="2" charset="0"/>
              </a:rPr>
              <a:t>.”</a:t>
            </a:r>
            <a:r>
              <a:rPr lang="en-US" sz="4500" dirty="0" smtClean="0">
                <a:effectLst>
                  <a:outerShdw blurRad="50800" dist="38100" dir="8100000" algn="tr" rotWithShape="0">
                    <a:prstClr val="black">
                      <a:alpha val="40000"/>
                    </a:prstClr>
                  </a:outerShdw>
                </a:effectLst>
                <a:latin typeface="Forum" panose="02000000000000000000" pitchFamily="2" charset="0"/>
              </a:rPr>
              <a:t> </a:t>
            </a:r>
            <a:endParaRPr lang="en-US" sz="4500" dirty="0">
              <a:effectLst>
                <a:outerShdw blurRad="50800" dist="38100" dir="8100000" algn="tr" rotWithShape="0">
                  <a:prstClr val="black">
                    <a:alpha val="40000"/>
                  </a:prstClr>
                </a:outerShdw>
              </a:effectLst>
              <a:latin typeface="Forum" panose="02000000000000000000" pitchFamily="2" charset="0"/>
            </a:endParaRPr>
          </a:p>
        </p:txBody>
      </p:sp>
      <p:sp>
        <p:nvSpPr>
          <p:cNvPr id="7" name="TextBox 6"/>
          <p:cNvSpPr txBox="1"/>
          <p:nvPr/>
        </p:nvSpPr>
        <p:spPr>
          <a:xfrm>
            <a:off x="681469" y="5219292"/>
            <a:ext cx="7781059" cy="1092607"/>
          </a:xfrm>
          <a:prstGeom prst="rect">
            <a:avLst/>
          </a:prstGeom>
          <a:noFill/>
        </p:spPr>
        <p:txBody>
          <a:bodyPr wrap="square" rtlCol="0">
            <a:spAutoFit/>
          </a:bodyPr>
          <a:lstStyle/>
          <a:p>
            <a:r>
              <a:rPr lang="en-US" sz="6500" b="1" dirty="0" smtClean="0">
                <a:effectLst>
                  <a:outerShdw blurRad="50800" dist="38100" dir="5400000" sx="103000" sy="103000" algn="t" rotWithShape="0">
                    <a:prstClr val="black">
                      <a:alpha val="43000"/>
                    </a:prstClr>
                  </a:outerShdw>
                </a:effectLst>
                <a:latin typeface="Century Gothic" panose="020B0502020202020204" pitchFamily="34" charset="0"/>
              </a:rPr>
              <a:t>Dr. Timothy Keller</a:t>
            </a:r>
          </a:p>
        </p:txBody>
      </p:sp>
    </p:spTree>
    <p:extLst>
      <p:ext uri="{BB962C8B-B14F-4D97-AF65-F5344CB8AC3E}">
        <p14:creationId xmlns:p14="http://schemas.microsoft.com/office/powerpoint/2010/main" val="1267228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31457" y="987446"/>
            <a:ext cx="7744690" cy="1015663"/>
          </a:xfrm>
          <a:prstGeom prst="rect">
            <a:avLst/>
          </a:prstGeom>
          <a:noFill/>
        </p:spPr>
        <p:txBody>
          <a:bodyPr wrap="square" rtlCol="0">
            <a:spAutoFit/>
          </a:bodyPr>
          <a:lstStyle/>
          <a:p>
            <a:r>
              <a:rPr lang="en-US" sz="6000" b="1" u="sng"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s</a:t>
            </a:r>
            <a:r>
              <a:rPr lang="en-US" sz="6000" b="1" u="sng"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cience</a:t>
            </a:r>
            <a:r>
              <a:rPr lang="en-US" sz="60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			</a:t>
            </a:r>
            <a:r>
              <a:rPr lang="en-US" sz="6000" b="1" u="sng" dirty="0" smtClean="0">
                <a:solidFill>
                  <a:srgbClr val="00B0F0"/>
                </a:solidFill>
                <a:effectLst>
                  <a:outerShdw blurRad="50800" dist="38100" dir="5400000" algn="t" rotWithShape="0">
                    <a:prstClr val="black">
                      <a:alpha val="40000"/>
                    </a:prstClr>
                  </a:outerShdw>
                </a:effectLst>
                <a:latin typeface="Airplane" pitchFamily="2" charset="0"/>
                <a:ea typeface="Airplane" pitchFamily="2" charset="0"/>
              </a:rPr>
              <a:t>history</a:t>
            </a:r>
            <a:endParaRPr lang="en-US" sz="6000" b="1" u="sng" dirty="0">
              <a:solidFill>
                <a:srgbClr val="00B0F0"/>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6" name="TextBox 5"/>
          <p:cNvSpPr txBox="1"/>
          <p:nvPr/>
        </p:nvSpPr>
        <p:spPr>
          <a:xfrm>
            <a:off x="723286" y="2168729"/>
            <a:ext cx="3367451" cy="1292662"/>
          </a:xfrm>
          <a:prstGeom prst="rect">
            <a:avLst/>
          </a:prstGeom>
          <a:noFill/>
        </p:spPr>
        <p:txBody>
          <a:bodyPr wrap="square" rtlCol="0">
            <a:spAutoFit/>
          </a:bodyPr>
          <a:lstStyle/>
          <a:p>
            <a:r>
              <a:rPr lang="en-US" sz="78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miracles</a:t>
            </a:r>
            <a:endParaRPr lang="en-US" sz="78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4" name="TextBox 3"/>
          <p:cNvSpPr txBox="1"/>
          <p:nvPr/>
        </p:nvSpPr>
        <p:spPr>
          <a:xfrm>
            <a:off x="2244436" y="3253670"/>
            <a:ext cx="5888183" cy="1754326"/>
          </a:xfrm>
          <a:prstGeom prst="rect">
            <a:avLst/>
          </a:prstGeom>
          <a:noFill/>
        </p:spPr>
        <p:txBody>
          <a:bodyPr wrap="square" rtlCol="0">
            <a:spAutoFit/>
          </a:bodyPr>
          <a:lstStyle/>
          <a:p>
            <a:r>
              <a:rPr lang="en-US" sz="108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r</a:t>
            </a:r>
            <a:r>
              <a:rPr lang="en-US" sz="108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esurrection.</a:t>
            </a:r>
            <a:endParaRPr lang="en-US" sz="108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3898818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2.96296E-6 L 0.44132 0.00185 " pathEditMode="relative" rAng="0" ptsTypes="AA">
                                      <p:cBhvr>
                                        <p:cTn id="6" dur="2000" fill="hold"/>
                                        <p:tgtEl>
                                          <p:spTgt spid="6"/>
                                        </p:tgtEl>
                                        <p:attrNameLst>
                                          <p:attrName>ppt_x</p:attrName>
                                          <p:attrName>ppt_y</p:attrName>
                                        </p:attrNameLst>
                                      </p:cBhvr>
                                      <p:rCtr x="2211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628650" y="1303873"/>
            <a:ext cx="7781059" cy="1323439"/>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Forum" panose="02000000000000000000" pitchFamily="2" charset="0"/>
              </a:rPr>
              <a:t>“The taking away of God dissolves all.” </a:t>
            </a:r>
            <a:r>
              <a:rPr lang="en-US" sz="4000" b="1" dirty="0" smtClean="0">
                <a:effectLst>
                  <a:outerShdw blurRad="50800" dist="38100" dir="8100000" algn="tr" rotWithShape="0">
                    <a:prstClr val="black">
                      <a:alpha val="40000"/>
                    </a:prstClr>
                  </a:outerShdw>
                </a:effectLst>
                <a:latin typeface="Forum" panose="02000000000000000000" pitchFamily="2" charset="0"/>
              </a:rPr>
              <a:t>John</a:t>
            </a:r>
            <a:r>
              <a:rPr lang="en-US" sz="4000" dirty="0" smtClean="0">
                <a:effectLst>
                  <a:outerShdw blurRad="50800" dist="38100" dir="8100000" algn="tr" rotWithShape="0">
                    <a:prstClr val="black">
                      <a:alpha val="40000"/>
                    </a:prstClr>
                  </a:outerShdw>
                </a:effectLst>
                <a:latin typeface="Forum" panose="02000000000000000000" pitchFamily="2" charset="0"/>
              </a:rPr>
              <a:t> </a:t>
            </a:r>
            <a:r>
              <a:rPr lang="en-US" sz="4000" b="1" dirty="0" smtClean="0">
                <a:effectLst>
                  <a:outerShdw blurRad="50800" dist="38100" dir="8100000" algn="tr" rotWithShape="0">
                    <a:prstClr val="black">
                      <a:alpha val="40000"/>
                    </a:prstClr>
                  </a:outerShdw>
                </a:effectLst>
                <a:latin typeface="Forum" panose="02000000000000000000" pitchFamily="2" charset="0"/>
              </a:rPr>
              <a:t>Locke</a:t>
            </a:r>
            <a:endParaRPr lang="en-US" sz="4000" b="1" dirty="0">
              <a:effectLst>
                <a:outerShdw blurRad="50800" dist="38100" dir="8100000" algn="tr" rotWithShape="0">
                  <a:prstClr val="black">
                    <a:alpha val="40000"/>
                  </a:prstClr>
                </a:outerShdw>
              </a:effectLst>
              <a:latin typeface="Forum" panose="02000000000000000000" pitchFamily="2" charset="0"/>
            </a:endParaRPr>
          </a:p>
        </p:txBody>
      </p:sp>
      <p:sp>
        <p:nvSpPr>
          <p:cNvPr id="6" name="TextBox 5"/>
          <p:cNvSpPr txBox="1"/>
          <p:nvPr/>
        </p:nvSpPr>
        <p:spPr>
          <a:xfrm>
            <a:off x="734291" y="3429000"/>
            <a:ext cx="7781059" cy="2631490"/>
          </a:xfrm>
          <a:prstGeom prst="rect">
            <a:avLst/>
          </a:prstGeom>
          <a:noFill/>
        </p:spPr>
        <p:txBody>
          <a:bodyPr wrap="square" rtlCol="0">
            <a:spAutoFit/>
          </a:bodyPr>
          <a:lstStyle/>
          <a:p>
            <a:pPr algn="r"/>
            <a:r>
              <a:rPr lang="en-US" sz="5500" dirty="0" smtClean="0">
                <a:effectLst>
                  <a:outerShdw blurRad="50800" dist="38100" dir="8100000" algn="tr" rotWithShape="0">
                    <a:prstClr val="black">
                      <a:alpha val="40000"/>
                    </a:prstClr>
                  </a:outerShdw>
                </a:effectLst>
                <a:latin typeface="Forum" panose="02000000000000000000" pitchFamily="2" charset="0"/>
              </a:rPr>
              <a:t>“If God does not exist, everything is permitted.” </a:t>
            </a:r>
            <a:r>
              <a:rPr lang="en-US" sz="5500" b="1" dirty="0" smtClean="0">
                <a:effectLst>
                  <a:outerShdw blurRad="50800" dist="38100" dir="8100000" algn="tr" rotWithShape="0">
                    <a:prstClr val="black">
                      <a:alpha val="40000"/>
                    </a:prstClr>
                  </a:outerShdw>
                </a:effectLst>
                <a:latin typeface="Forum" panose="02000000000000000000" pitchFamily="2" charset="0"/>
              </a:rPr>
              <a:t>Fyodor Dostoevsky</a:t>
            </a:r>
            <a:endParaRPr lang="en-US" sz="5500" b="1" dirty="0">
              <a:effectLst>
                <a:outerShdw blurRad="50800" dist="38100" dir="8100000" algn="tr" rotWithShape="0">
                  <a:prstClr val="black">
                    <a:alpha val="40000"/>
                  </a:prstClr>
                </a:outerShdw>
              </a:effectLst>
              <a:latin typeface="Forum" panose="02000000000000000000" pitchFamily="2" charset="0"/>
            </a:endParaRPr>
          </a:p>
        </p:txBody>
      </p:sp>
      <p:pic>
        <p:nvPicPr>
          <p:cNvPr id="7" name="Picture 6"/>
          <p:cNvPicPr>
            <a:picLocks noChangeAspect="1"/>
          </p:cNvPicPr>
          <p:nvPr/>
        </p:nvPicPr>
        <p:blipFill>
          <a:blip r:embed="rId2"/>
          <a:stretch>
            <a:fillRect/>
          </a:stretch>
        </p:blipFill>
        <p:spPr>
          <a:xfrm>
            <a:off x="-793" y="0"/>
            <a:ext cx="9144793" cy="6858594"/>
          </a:xfrm>
          <a:prstGeom prst="rect">
            <a:avLst/>
          </a:prstGeom>
        </p:spPr>
      </p:pic>
      <p:sp>
        <p:nvSpPr>
          <p:cNvPr id="8" name="TextBox 7"/>
          <p:cNvSpPr txBox="1"/>
          <p:nvPr/>
        </p:nvSpPr>
        <p:spPr>
          <a:xfrm>
            <a:off x="734290" y="365126"/>
            <a:ext cx="7781059" cy="5632311"/>
          </a:xfrm>
          <a:prstGeom prst="rect">
            <a:avLst/>
          </a:prstGeom>
          <a:noFill/>
        </p:spPr>
        <p:txBody>
          <a:bodyPr wrap="square" rtlCol="0">
            <a:spAutoFit/>
          </a:bodyPr>
          <a:lstStyle/>
          <a:p>
            <a:pPr algn="just"/>
            <a:r>
              <a:rPr lang="en-US" sz="3000" dirty="0" smtClean="0">
                <a:effectLst>
                  <a:outerShdw blurRad="50800" dist="38100" dir="8100000" algn="tr" rotWithShape="0">
                    <a:prstClr val="black">
                      <a:alpha val="40000"/>
                    </a:prstClr>
                  </a:outerShdw>
                </a:effectLst>
                <a:latin typeface="Forum" panose="02000000000000000000" pitchFamily="2" charset="0"/>
              </a:rPr>
              <a:t>“</a:t>
            </a:r>
            <a:r>
              <a:rPr lang="en-US" sz="3000" b="1" dirty="0">
                <a:effectLst>
                  <a:outerShdw blurRad="50800" dist="38100" dir="8100000" algn="tr" rotWithShape="0">
                    <a:prstClr val="black">
                      <a:alpha val="40000"/>
                    </a:prstClr>
                  </a:outerShdw>
                </a:effectLst>
                <a:latin typeface="Forum" panose="02000000000000000000" pitchFamily="2" charset="0"/>
              </a:rPr>
              <a:t>science studies the repeatable, while history studies the unrepeatable</a:t>
            </a:r>
            <a:r>
              <a:rPr lang="en-US" sz="3000" dirty="0">
                <a:effectLst>
                  <a:outerShdw blurRad="50800" dist="38100" dir="8100000" algn="tr" rotWithShape="0">
                    <a:prstClr val="black">
                      <a:alpha val="40000"/>
                    </a:prstClr>
                  </a:outerShdw>
                </a:effectLst>
                <a:latin typeface="Forum" panose="02000000000000000000" pitchFamily="2" charset="0"/>
              </a:rPr>
              <a:t>. Caesar only crossed the Rubicon once, and if he’d crossed it again it would have meant something different the second time. There was, and could be, only one first landing on the moon. The fall of the second Jerusalem Temple took place in AD 70 and never happened again. Historians don’t, of course, see this as a problem and are usually not shy about declaring that these events certainly took place even though we can’t repeat them in a laboratory</a:t>
            </a:r>
            <a:r>
              <a:rPr lang="en-US" sz="3000" dirty="0" smtClean="0">
                <a:effectLst>
                  <a:outerShdw blurRad="50800" dist="38100" dir="8100000" algn="tr" rotWithShape="0">
                    <a:prstClr val="black">
                      <a:alpha val="40000"/>
                    </a:prstClr>
                  </a:outerShdw>
                </a:effectLst>
                <a:latin typeface="Forum" panose="02000000000000000000" pitchFamily="2" charset="0"/>
              </a:rPr>
              <a:t>.” </a:t>
            </a:r>
            <a:endParaRPr lang="en-US" sz="3000" dirty="0">
              <a:effectLst>
                <a:outerShdw blurRad="50800" dist="38100" dir="8100000" algn="tr" rotWithShape="0">
                  <a:prstClr val="black">
                    <a:alpha val="40000"/>
                  </a:prstClr>
                </a:outerShdw>
              </a:effectLst>
              <a:latin typeface="Forum" panose="02000000000000000000" pitchFamily="2" charset="0"/>
            </a:endParaRPr>
          </a:p>
        </p:txBody>
      </p:sp>
      <p:sp>
        <p:nvSpPr>
          <p:cNvPr id="9" name="TextBox 8"/>
          <p:cNvSpPr txBox="1"/>
          <p:nvPr/>
        </p:nvSpPr>
        <p:spPr>
          <a:xfrm>
            <a:off x="3918238" y="5309447"/>
            <a:ext cx="7781059" cy="1092607"/>
          </a:xfrm>
          <a:prstGeom prst="rect">
            <a:avLst/>
          </a:prstGeom>
          <a:noFill/>
        </p:spPr>
        <p:txBody>
          <a:bodyPr wrap="square" rtlCol="0">
            <a:spAutoFit/>
          </a:bodyPr>
          <a:lstStyle/>
          <a:p>
            <a:r>
              <a:rPr lang="en-US" sz="6500" b="1" dirty="0" smtClean="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n.t. wright</a:t>
            </a:r>
            <a:endParaRPr lang="en-US" sz="5000" b="1" dirty="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292331787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 y="-297"/>
            <a:ext cx="9144793" cy="6858594"/>
          </a:xfrm>
          <a:prstGeom prst="rect">
            <a:avLst/>
          </a:prstGeom>
        </p:spPr>
      </p:pic>
      <p:sp>
        <p:nvSpPr>
          <p:cNvPr id="5" name="TextBox 4"/>
          <p:cNvSpPr txBox="1"/>
          <p:nvPr/>
        </p:nvSpPr>
        <p:spPr>
          <a:xfrm>
            <a:off x="492499" y="1652465"/>
            <a:ext cx="7744690" cy="1292662"/>
          </a:xfrm>
          <a:prstGeom prst="rect">
            <a:avLst/>
          </a:prstGeom>
          <a:noFill/>
        </p:spPr>
        <p:txBody>
          <a:bodyPr wrap="square" rtlCol="0">
            <a:spAutoFit/>
          </a:bodyPr>
          <a:lstStyle/>
          <a:p>
            <a:r>
              <a:rPr lang="en-US" sz="7800" b="1" dirty="0" smtClean="0">
                <a:ln>
                  <a:solidFill>
                    <a:schemeClr val="bg1">
                      <a:lumMod val="95000"/>
                    </a:schemeClr>
                  </a:solidFill>
                </a:ln>
                <a:solidFill>
                  <a:schemeClr val="bg1"/>
                </a:solidFill>
                <a:effectLst>
                  <a:outerShdw blurRad="50800" dist="38100" dir="8100000" sx="99000" sy="99000" algn="tr" rotWithShape="0">
                    <a:prstClr val="black">
                      <a:alpha val="53000"/>
                    </a:prstClr>
                  </a:outerShdw>
                </a:effectLst>
                <a:latin typeface="Airplane" pitchFamily="2" charset="0"/>
                <a:ea typeface="Airplane" pitchFamily="2" charset="0"/>
              </a:rPr>
              <a:t>resurrection</a:t>
            </a:r>
            <a:endParaRPr lang="en-US" sz="7800" b="1" dirty="0">
              <a:ln>
                <a:solidFill>
                  <a:schemeClr val="bg1">
                    <a:lumMod val="95000"/>
                  </a:schemeClr>
                </a:solidFill>
              </a:ln>
              <a:solidFill>
                <a:schemeClr val="bg1"/>
              </a:solidFill>
              <a:effectLst>
                <a:outerShdw blurRad="50800" dist="38100" dir="8100000" sx="99000" sy="99000" algn="tr" rotWithShape="0">
                  <a:prstClr val="black">
                    <a:alpha val="53000"/>
                  </a:prstClr>
                </a:outerShdw>
              </a:effectLst>
              <a:latin typeface="Airplane" pitchFamily="2" charset="0"/>
              <a:ea typeface="Airplane" pitchFamily="2" charset="0"/>
            </a:endParaRPr>
          </a:p>
        </p:txBody>
      </p:sp>
      <p:sp>
        <p:nvSpPr>
          <p:cNvPr id="6" name="TextBox 5"/>
          <p:cNvSpPr txBox="1"/>
          <p:nvPr/>
        </p:nvSpPr>
        <p:spPr>
          <a:xfrm>
            <a:off x="3813301" y="2693535"/>
            <a:ext cx="7744690" cy="2492990"/>
          </a:xfrm>
          <a:prstGeom prst="rect">
            <a:avLst/>
          </a:prstGeom>
          <a:noFill/>
        </p:spPr>
        <p:txBody>
          <a:bodyPr wrap="square" rtlCol="0">
            <a:spAutoFit/>
          </a:bodyPr>
          <a:lstStyle/>
          <a:p>
            <a:r>
              <a:rPr lang="en-US" sz="7800" b="1" dirty="0">
                <a:solidFill>
                  <a:srgbClr val="00B050"/>
                </a:solidFill>
                <a:effectLst>
                  <a:outerShdw blurRad="50800" dist="38100" dir="8100000" algn="tr" rotWithShape="0">
                    <a:prstClr val="black">
                      <a:alpha val="40000"/>
                    </a:prstClr>
                  </a:outerShdw>
                </a:effectLst>
                <a:latin typeface="Airplane" pitchFamily="2" charset="0"/>
                <a:ea typeface="Airplane" pitchFamily="2" charset="0"/>
              </a:rPr>
              <a:t>o</a:t>
            </a:r>
            <a:r>
              <a:rPr lang="en-US" sz="7800" b="1" dirty="0" smtClean="0">
                <a:solidFill>
                  <a:srgbClr val="00B050"/>
                </a:solidFill>
                <a:effectLst>
                  <a:outerShdw blurRad="50800" dist="38100" dir="8100000" algn="tr" rotWithShape="0">
                    <a:prstClr val="black">
                      <a:alpha val="40000"/>
                    </a:prstClr>
                  </a:outerShdw>
                </a:effectLst>
                <a:latin typeface="Airplane" pitchFamily="2" charset="0"/>
                <a:ea typeface="Airplane" pitchFamily="2" charset="0"/>
              </a:rPr>
              <a:t>r </a:t>
            </a:r>
          </a:p>
          <a:p>
            <a:r>
              <a:rPr lang="en-US" sz="7800" b="1" dirty="0" smtClean="0">
                <a:solidFill>
                  <a:srgbClr val="00B050"/>
                </a:solidFill>
                <a:effectLst>
                  <a:outerShdw blurRad="50800" dist="38100" dir="8100000" algn="tr" rotWithShape="0">
                    <a:prstClr val="black">
                      <a:alpha val="40000"/>
                    </a:prstClr>
                  </a:outerShdw>
                </a:effectLst>
                <a:latin typeface="Airplane" pitchFamily="2" charset="0"/>
                <a:ea typeface="Airplane" pitchFamily="2" charset="0"/>
              </a:rPr>
              <a:t>resuscitation</a:t>
            </a:r>
            <a:endParaRPr lang="en-US" sz="7800" b="1" dirty="0">
              <a:solidFill>
                <a:srgbClr val="00B050"/>
              </a:solidFill>
              <a:effectLst>
                <a:outerShdw blurRad="50800" dist="38100" dir="8100000" algn="tr"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1476196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057400" y="824661"/>
            <a:ext cx="7744690" cy="784830"/>
          </a:xfrm>
          <a:prstGeom prst="rect">
            <a:avLst/>
          </a:prstGeom>
          <a:noFill/>
        </p:spPr>
        <p:txBody>
          <a:bodyPr wrap="square" rtlCol="0">
            <a:spAutoFit/>
          </a:bodyPr>
          <a:lstStyle/>
          <a:p>
            <a:r>
              <a:rPr lang="en-US" sz="4500" b="1" dirty="0" err="1" smtClean="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hematidrosis</a:t>
            </a:r>
            <a:endParaRPr lang="en-US" sz="45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endParaRPr>
          </a:p>
        </p:txBody>
      </p:sp>
      <p:sp>
        <p:nvSpPr>
          <p:cNvPr id="7" name="TextBox 6"/>
          <p:cNvSpPr txBox="1"/>
          <p:nvPr/>
        </p:nvSpPr>
        <p:spPr>
          <a:xfrm>
            <a:off x="1511467" y="1609491"/>
            <a:ext cx="7744690" cy="1446550"/>
          </a:xfrm>
          <a:prstGeom prst="rect">
            <a:avLst/>
          </a:prstGeom>
          <a:noFill/>
        </p:spPr>
        <p:txBody>
          <a:bodyPr wrap="square" rtlCol="0">
            <a:spAutoFit/>
          </a:bodyPr>
          <a:lstStyle/>
          <a:p>
            <a:r>
              <a:rPr lang="en-US" sz="8800" b="1" dirty="0" smtClean="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h</a:t>
            </a:r>
            <a:r>
              <a:rPr lang="en-US" sz="8800" b="1" dirty="0" smtClean="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ypovolemic shock</a:t>
            </a:r>
            <a:endParaRPr lang="en-US" sz="88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endParaRPr>
          </a:p>
        </p:txBody>
      </p:sp>
      <p:sp>
        <p:nvSpPr>
          <p:cNvPr id="8" name="TextBox 7"/>
          <p:cNvSpPr txBox="1"/>
          <p:nvPr/>
        </p:nvSpPr>
        <p:spPr>
          <a:xfrm>
            <a:off x="325582" y="2964315"/>
            <a:ext cx="7744690" cy="1092607"/>
          </a:xfrm>
          <a:prstGeom prst="rect">
            <a:avLst/>
          </a:prstGeom>
          <a:noFill/>
        </p:spPr>
        <p:txBody>
          <a:bodyPr wrap="square" rtlCol="0">
            <a:spAutoFit/>
          </a:bodyPr>
          <a:lstStyle/>
          <a:p>
            <a:pPr algn="r"/>
            <a:r>
              <a:rPr lang="en-US" sz="65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r</a:t>
            </a:r>
            <a:r>
              <a:rPr lang="en-US" sz="6500" b="1" dirty="0" smtClean="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espiratory acidosis</a:t>
            </a:r>
            <a:endParaRPr lang="en-US" sz="65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endParaRPr>
          </a:p>
        </p:txBody>
      </p:sp>
      <p:sp>
        <p:nvSpPr>
          <p:cNvPr id="9" name="TextBox 8"/>
          <p:cNvSpPr txBox="1"/>
          <p:nvPr/>
        </p:nvSpPr>
        <p:spPr>
          <a:xfrm>
            <a:off x="457201" y="4466381"/>
            <a:ext cx="8564354" cy="1554272"/>
          </a:xfrm>
          <a:prstGeom prst="rect">
            <a:avLst/>
          </a:prstGeom>
          <a:noFill/>
        </p:spPr>
        <p:txBody>
          <a:bodyPr wrap="square" rtlCol="0">
            <a:spAutoFit/>
          </a:bodyPr>
          <a:lstStyle/>
          <a:p>
            <a:r>
              <a:rPr lang="en-US" sz="95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p</a:t>
            </a:r>
            <a:r>
              <a:rPr lang="en-US" sz="9500" b="1" dirty="0" smtClean="0">
                <a:solidFill>
                  <a:srgbClr val="C00000"/>
                </a:solidFill>
                <a:effectLst>
                  <a:outerShdw blurRad="50800" dist="38100" dir="8100000" algn="tr" rotWithShape="0">
                    <a:prstClr val="black">
                      <a:alpha val="40000"/>
                    </a:prstClr>
                  </a:outerShdw>
                </a:effectLst>
                <a:latin typeface="Airplane" pitchFamily="2" charset="0"/>
                <a:ea typeface="Airplane" pitchFamily="2" charset="0"/>
              </a:rPr>
              <a:t>ericardial effusion</a:t>
            </a:r>
            <a:endParaRPr lang="en-US" sz="9500" b="1" dirty="0">
              <a:solidFill>
                <a:srgbClr val="C00000"/>
              </a:solidFill>
              <a:effectLst>
                <a:outerShdw blurRad="50800" dist="38100" dir="8100000" algn="tr"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3950445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24690" y="1279351"/>
            <a:ext cx="8478982" cy="4016484"/>
          </a:xfrm>
          <a:prstGeom prst="rect">
            <a:avLst/>
          </a:prstGeom>
          <a:noFill/>
        </p:spPr>
        <p:txBody>
          <a:bodyPr wrap="square" rtlCol="0">
            <a:spAutoFit/>
          </a:bodyPr>
          <a:lstStyle/>
          <a:p>
            <a:pPr lvl="1"/>
            <a:r>
              <a:rPr lang="en-US" sz="8500" dirty="0" smtClean="0">
                <a:solidFill>
                  <a:schemeClr val="bg1"/>
                </a:solidFill>
                <a:effectLst>
                  <a:outerShdw blurRad="50800" dist="38100" dir="8100000" algn="tr" rotWithShape="0">
                    <a:prstClr val="black">
                      <a:alpha val="40000"/>
                    </a:prstClr>
                  </a:outerShdw>
                </a:effectLst>
                <a:latin typeface="Century Gothic" panose="020B0502020202020204" pitchFamily="34" charset="0"/>
              </a:rPr>
              <a:t>SCIENCE</a:t>
            </a:r>
          </a:p>
          <a:p>
            <a:pPr lvl="1"/>
            <a:r>
              <a:rPr lang="en-US" sz="8500" dirty="0" smtClean="0">
                <a:solidFill>
                  <a:schemeClr val="bg1"/>
                </a:solidFill>
                <a:effectLst>
                  <a:outerShdw blurRad="50800" dist="38100" dir="8100000" algn="tr" rotWithShape="0">
                    <a:prstClr val="black">
                      <a:alpha val="40000"/>
                    </a:prstClr>
                  </a:outerShdw>
                </a:effectLst>
                <a:latin typeface="Century Gothic" panose="020B0502020202020204" pitchFamily="34" charset="0"/>
              </a:rPr>
              <a:t>MIRACLES</a:t>
            </a:r>
          </a:p>
          <a:p>
            <a:pPr lvl="1"/>
            <a:r>
              <a:rPr lang="en-US" sz="8500" dirty="0" smtClean="0">
                <a:solidFill>
                  <a:schemeClr val="bg1"/>
                </a:solidFill>
                <a:effectLst>
                  <a:outerShdw blurRad="50800" dist="38100" dir="8100000" algn="tr" rotWithShape="0">
                    <a:prstClr val="black">
                      <a:alpha val="40000"/>
                    </a:prstClr>
                  </a:outerShdw>
                </a:effectLst>
                <a:latin typeface="Century Gothic" panose="020B0502020202020204" pitchFamily="34" charset="0"/>
              </a:rPr>
              <a:t>RESURRECTION</a:t>
            </a:r>
            <a:endParaRPr lang="en-US" sz="8500" dirty="0">
              <a:solidFill>
                <a:schemeClr val="bg1"/>
              </a:solidFill>
              <a:effectLst>
                <a:outerShdw blurRad="50800" dist="38100" dir="8100000" algn="tr" rotWithShape="0">
                  <a:prstClr val="black">
                    <a:alpha val="40000"/>
                  </a:prstClr>
                </a:outerShdw>
              </a:effectLst>
              <a:latin typeface="Century Gothic" panose="020B0502020202020204" pitchFamily="34" charset="0"/>
            </a:endParaRPr>
          </a:p>
        </p:txBody>
      </p:sp>
      <p:cxnSp>
        <p:nvCxnSpPr>
          <p:cNvPr id="9" name="Straight Connector 8"/>
          <p:cNvCxnSpPr/>
          <p:nvPr/>
        </p:nvCxnSpPr>
        <p:spPr>
          <a:xfrm>
            <a:off x="651164" y="2646218"/>
            <a:ext cx="5666509" cy="0"/>
          </a:xfrm>
          <a:prstGeom prst="line">
            <a:avLst/>
          </a:prstGeom>
          <a:ln>
            <a:solidFill>
              <a:schemeClr val="bg1"/>
            </a:solidFill>
          </a:ln>
          <a:effectLst>
            <a:outerShdw blurRad="50800" dist="38100" dir="5400000" algn="t"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1163" y="3962400"/>
            <a:ext cx="6816437" cy="0"/>
          </a:xfrm>
          <a:prstGeom prst="line">
            <a:avLst/>
          </a:prstGeom>
          <a:ln>
            <a:solidFill>
              <a:schemeClr val="bg1"/>
            </a:solidFill>
          </a:ln>
          <a:effectLst>
            <a:outerShdw blurRad="50800" dist="38100" dir="5400000" algn="t"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395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 y="-297"/>
            <a:ext cx="9144793" cy="6858594"/>
          </a:xfrm>
          <a:prstGeom prst="rect">
            <a:avLst/>
          </a:prstGeom>
        </p:spPr>
      </p:pic>
      <p:sp>
        <p:nvSpPr>
          <p:cNvPr id="8" name="TextBox 7"/>
          <p:cNvSpPr txBox="1"/>
          <p:nvPr/>
        </p:nvSpPr>
        <p:spPr>
          <a:xfrm>
            <a:off x="699654" y="581333"/>
            <a:ext cx="7744690" cy="5632311"/>
          </a:xfrm>
          <a:prstGeom prst="rect">
            <a:avLst/>
          </a:prstGeom>
          <a:noFill/>
        </p:spPr>
        <p:txBody>
          <a:bodyPr wrap="square" rtlCol="0">
            <a:spAutoFit/>
          </a:bodyPr>
          <a:lstStyle/>
          <a:p>
            <a:pPr algn="r"/>
            <a:r>
              <a:rPr lang="en-US" sz="4500" b="1" dirty="0" smtClean="0">
                <a:solidFill>
                  <a:srgbClr val="C00000"/>
                </a:solidFill>
                <a:effectLst>
                  <a:outerShdw blurRad="50800" dist="38100" dir="8100000" algn="tr" rotWithShape="0">
                    <a:prstClr val="black">
                      <a:alpha val="40000"/>
                    </a:prstClr>
                  </a:outerShdw>
                </a:effectLst>
                <a:latin typeface="Century Gothic" panose="020B0502020202020204" pitchFamily="34" charset="0"/>
                <a:ea typeface="Airplane" pitchFamily="2" charset="0"/>
              </a:rPr>
              <a:t>There is absolutely no doubt that Jesus was dead.</a:t>
            </a:r>
          </a:p>
          <a:p>
            <a:pPr algn="r"/>
            <a:endParaRPr lang="en-US" sz="4500" b="1" dirty="0">
              <a:solidFill>
                <a:srgbClr val="C00000"/>
              </a:solidFill>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a:p>
            <a:pPr algn="r"/>
            <a:endParaRPr lang="en-US" sz="4500" b="1" dirty="0" smtClean="0">
              <a:solidFill>
                <a:srgbClr val="C00000"/>
              </a:solidFill>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a:p>
            <a:pPr algn="r"/>
            <a:endParaRPr lang="en-US" sz="4500" b="1" dirty="0">
              <a:solidFill>
                <a:srgbClr val="C00000"/>
              </a:solidFill>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a:p>
            <a:pPr algn="r"/>
            <a:endParaRPr lang="en-US" sz="4500" b="1" dirty="0" smtClean="0">
              <a:solidFill>
                <a:srgbClr val="C00000"/>
              </a:solidFill>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a:p>
            <a:pPr algn="r"/>
            <a:r>
              <a:rPr lang="en-US" sz="4500" dirty="0" smtClean="0">
                <a:effectLst>
                  <a:outerShdw blurRad="50800" dist="38100" dir="8100000" algn="tr" rotWithShape="0">
                    <a:prstClr val="black">
                      <a:alpha val="40000"/>
                    </a:prstClr>
                  </a:outerShdw>
                </a:effectLst>
                <a:latin typeface="Century Gothic" panose="020B0502020202020204" pitchFamily="34" charset="0"/>
                <a:ea typeface="Airplane" pitchFamily="2" charset="0"/>
              </a:rPr>
              <a:t>Dr. Alexander </a:t>
            </a:r>
            <a:r>
              <a:rPr lang="en-US" sz="4500" dirty="0" err="1" smtClean="0">
                <a:effectLst>
                  <a:outerShdw blurRad="50800" dist="38100" dir="8100000" algn="tr" rotWithShape="0">
                    <a:prstClr val="black">
                      <a:alpha val="40000"/>
                    </a:prstClr>
                  </a:outerShdw>
                </a:effectLst>
                <a:latin typeface="Century Gothic" panose="020B0502020202020204" pitchFamily="34" charset="0"/>
                <a:ea typeface="Airplane" pitchFamily="2" charset="0"/>
              </a:rPr>
              <a:t>Metherell</a:t>
            </a:r>
            <a:endParaRPr lang="en-US" sz="4500" dirty="0">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p:txBody>
      </p:sp>
    </p:spTree>
    <p:extLst>
      <p:ext uri="{BB962C8B-B14F-4D97-AF65-F5344CB8AC3E}">
        <p14:creationId xmlns:p14="http://schemas.microsoft.com/office/powerpoint/2010/main" val="6128569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628650" y="1303873"/>
            <a:ext cx="7781059" cy="1323439"/>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Forum" panose="02000000000000000000" pitchFamily="2" charset="0"/>
              </a:rPr>
              <a:t>“The taking away of God dissolves all.” </a:t>
            </a:r>
            <a:r>
              <a:rPr lang="en-US" sz="4000" b="1" dirty="0" smtClean="0">
                <a:effectLst>
                  <a:outerShdw blurRad="50800" dist="38100" dir="8100000" algn="tr" rotWithShape="0">
                    <a:prstClr val="black">
                      <a:alpha val="40000"/>
                    </a:prstClr>
                  </a:outerShdw>
                </a:effectLst>
                <a:latin typeface="Forum" panose="02000000000000000000" pitchFamily="2" charset="0"/>
              </a:rPr>
              <a:t>John</a:t>
            </a:r>
            <a:r>
              <a:rPr lang="en-US" sz="4000" dirty="0" smtClean="0">
                <a:effectLst>
                  <a:outerShdw blurRad="50800" dist="38100" dir="8100000" algn="tr" rotWithShape="0">
                    <a:prstClr val="black">
                      <a:alpha val="40000"/>
                    </a:prstClr>
                  </a:outerShdw>
                </a:effectLst>
                <a:latin typeface="Forum" panose="02000000000000000000" pitchFamily="2" charset="0"/>
              </a:rPr>
              <a:t> </a:t>
            </a:r>
            <a:r>
              <a:rPr lang="en-US" sz="4000" b="1" dirty="0" smtClean="0">
                <a:effectLst>
                  <a:outerShdw blurRad="50800" dist="38100" dir="8100000" algn="tr" rotWithShape="0">
                    <a:prstClr val="black">
                      <a:alpha val="40000"/>
                    </a:prstClr>
                  </a:outerShdw>
                </a:effectLst>
                <a:latin typeface="Forum" panose="02000000000000000000" pitchFamily="2" charset="0"/>
              </a:rPr>
              <a:t>Locke</a:t>
            </a:r>
            <a:endParaRPr lang="en-US" sz="4000" b="1" dirty="0">
              <a:effectLst>
                <a:outerShdw blurRad="50800" dist="38100" dir="8100000" algn="tr" rotWithShape="0">
                  <a:prstClr val="black">
                    <a:alpha val="40000"/>
                  </a:prstClr>
                </a:outerShdw>
              </a:effectLst>
              <a:latin typeface="Forum" panose="02000000000000000000" pitchFamily="2" charset="0"/>
            </a:endParaRPr>
          </a:p>
        </p:txBody>
      </p:sp>
      <p:sp>
        <p:nvSpPr>
          <p:cNvPr id="6" name="TextBox 5"/>
          <p:cNvSpPr txBox="1"/>
          <p:nvPr/>
        </p:nvSpPr>
        <p:spPr>
          <a:xfrm>
            <a:off x="734291" y="3429000"/>
            <a:ext cx="7781059" cy="2631490"/>
          </a:xfrm>
          <a:prstGeom prst="rect">
            <a:avLst/>
          </a:prstGeom>
          <a:noFill/>
        </p:spPr>
        <p:txBody>
          <a:bodyPr wrap="square" rtlCol="0">
            <a:spAutoFit/>
          </a:bodyPr>
          <a:lstStyle/>
          <a:p>
            <a:pPr algn="r"/>
            <a:r>
              <a:rPr lang="en-US" sz="5500" dirty="0" smtClean="0">
                <a:effectLst>
                  <a:outerShdw blurRad="50800" dist="38100" dir="8100000" algn="tr" rotWithShape="0">
                    <a:prstClr val="black">
                      <a:alpha val="40000"/>
                    </a:prstClr>
                  </a:outerShdw>
                </a:effectLst>
                <a:latin typeface="Forum" panose="02000000000000000000" pitchFamily="2" charset="0"/>
              </a:rPr>
              <a:t>“If God does not exist, everything is permitted.” </a:t>
            </a:r>
            <a:r>
              <a:rPr lang="en-US" sz="5500" b="1" dirty="0" smtClean="0">
                <a:effectLst>
                  <a:outerShdw blurRad="50800" dist="38100" dir="8100000" algn="tr" rotWithShape="0">
                    <a:prstClr val="black">
                      <a:alpha val="40000"/>
                    </a:prstClr>
                  </a:outerShdw>
                </a:effectLst>
                <a:latin typeface="Forum" panose="02000000000000000000" pitchFamily="2" charset="0"/>
              </a:rPr>
              <a:t>Fyodor Dostoevsky</a:t>
            </a:r>
            <a:endParaRPr lang="en-US" sz="5500" b="1" dirty="0">
              <a:effectLst>
                <a:outerShdw blurRad="50800" dist="38100" dir="8100000" algn="tr" rotWithShape="0">
                  <a:prstClr val="black">
                    <a:alpha val="40000"/>
                  </a:prstClr>
                </a:outerShdw>
              </a:effectLst>
              <a:latin typeface="Forum" panose="02000000000000000000" pitchFamily="2" charset="0"/>
            </a:endParaRPr>
          </a:p>
        </p:txBody>
      </p:sp>
      <p:pic>
        <p:nvPicPr>
          <p:cNvPr id="7" name="Picture 6"/>
          <p:cNvPicPr>
            <a:picLocks noChangeAspect="1"/>
          </p:cNvPicPr>
          <p:nvPr/>
        </p:nvPicPr>
        <p:blipFill>
          <a:blip r:embed="rId2"/>
          <a:stretch>
            <a:fillRect/>
          </a:stretch>
        </p:blipFill>
        <p:spPr>
          <a:xfrm>
            <a:off x="-793" y="0"/>
            <a:ext cx="9144793" cy="6858594"/>
          </a:xfrm>
          <a:prstGeom prst="rect">
            <a:avLst/>
          </a:prstGeom>
        </p:spPr>
      </p:pic>
      <p:sp>
        <p:nvSpPr>
          <p:cNvPr id="8" name="TextBox 7"/>
          <p:cNvSpPr txBox="1"/>
          <p:nvPr/>
        </p:nvSpPr>
        <p:spPr>
          <a:xfrm>
            <a:off x="681073" y="419750"/>
            <a:ext cx="7781059" cy="5216813"/>
          </a:xfrm>
          <a:prstGeom prst="rect">
            <a:avLst/>
          </a:prstGeom>
          <a:noFill/>
        </p:spPr>
        <p:txBody>
          <a:bodyPr wrap="square" rtlCol="0">
            <a:spAutoFit/>
          </a:bodyPr>
          <a:lstStyle/>
          <a:p>
            <a:pPr algn="just"/>
            <a:r>
              <a:rPr lang="en-US" sz="3700" dirty="0">
                <a:effectLst>
                  <a:outerShdw blurRad="50800" dist="38100" dir="8100000" algn="tr" rotWithShape="0">
                    <a:prstClr val="black">
                      <a:alpha val="40000"/>
                    </a:prstClr>
                  </a:outerShdw>
                </a:effectLst>
                <a:latin typeface="Forum" panose="02000000000000000000" pitchFamily="2" charset="0"/>
              </a:rPr>
              <a:t>“As far as I’m concerned, the historian may and must say that all other explanations for why Christianity arose, and why it took the shape it did, are far less convincing as historical explanations than the one the early Christians themselves offer: </a:t>
            </a:r>
            <a:r>
              <a:rPr lang="en-US" sz="3700" b="1" dirty="0">
                <a:effectLst>
                  <a:outerShdw blurRad="50800" dist="38100" dir="8100000" algn="tr" rotWithShape="0">
                    <a:prstClr val="black">
                      <a:alpha val="40000"/>
                    </a:prstClr>
                  </a:outerShdw>
                </a:effectLst>
                <a:latin typeface="Forum" panose="02000000000000000000" pitchFamily="2" charset="0"/>
              </a:rPr>
              <a:t>that Jesus really did rise from the dead…leaving an empty tomb behind him</a:t>
            </a:r>
            <a:r>
              <a:rPr lang="en-US" sz="3700" dirty="0">
                <a:effectLst>
                  <a:outerShdw blurRad="50800" dist="38100" dir="8100000" algn="tr" rotWithShape="0">
                    <a:prstClr val="black">
                      <a:alpha val="40000"/>
                    </a:prstClr>
                  </a:outerShdw>
                </a:effectLst>
                <a:latin typeface="Forum" panose="02000000000000000000" pitchFamily="2" charset="0"/>
              </a:rPr>
              <a:t>.”</a:t>
            </a:r>
          </a:p>
        </p:txBody>
      </p:sp>
      <p:sp>
        <p:nvSpPr>
          <p:cNvPr id="9" name="TextBox 8"/>
          <p:cNvSpPr txBox="1"/>
          <p:nvPr/>
        </p:nvSpPr>
        <p:spPr>
          <a:xfrm>
            <a:off x="3918238" y="5309447"/>
            <a:ext cx="7781059" cy="1092607"/>
          </a:xfrm>
          <a:prstGeom prst="rect">
            <a:avLst/>
          </a:prstGeom>
          <a:noFill/>
        </p:spPr>
        <p:txBody>
          <a:bodyPr wrap="square" rtlCol="0">
            <a:spAutoFit/>
          </a:bodyPr>
          <a:lstStyle/>
          <a:p>
            <a:r>
              <a:rPr lang="en-US" sz="6500" b="1" dirty="0" smtClean="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n.t. wright</a:t>
            </a:r>
            <a:endParaRPr lang="en-US" sz="5000" b="1" dirty="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295289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34292" y="1909180"/>
            <a:ext cx="8007926" cy="1477328"/>
          </a:xfrm>
          <a:prstGeom prst="rect">
            <a:avLst/>
          </a:prstGeom>
          <a:noFill/>
        </p:spPr>
        <p:txBody>
          <a:bodyPr wrap="square" rtlCol="0">
            <a:spAutoFit/>
          </a:bodyPr>
          <a:lstStyle/>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t</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he empty tomb</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e</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ye-witness testimony</a:t>
            </a:r>
          </a:p>
        </p:txBody>
      </p:sp>
      <p:sp>
        <p:nvSpPr>
          <p:cNvPr id="5" name="TextBox 4"/>
          <p:cNvSpPr txBox="1"/>
          <p:nvPr/>
        </p:nvSpPr>
        <p:spPr>
          <a:xfrm>
            <a:off x="1884218" y="581046"/>
            <a:ext cx="6719455" cy="1092607"/>
          </a:xfrm>
          <a:prstGeom prst="rect">
            <a:avLst/>
          </a:prstGeom>
          <a:noFill/>
        </p:spPr>
        <p:txBody>
          <a:bodyPr wrap="square" rtlCol="0">
            <a:spAutoFit/>
          </a:bodyPr>
          <a:lstStyle/>
          <a:p>
            <a:r>
              <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u</a:t>
            </a:r>
            <a:r>
              <a:rPr lang="en-US" sz="65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nlikely events:</a:t>
            </a:r>
            <a:endPar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2865802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27685" y="305068"/>
            <a:ext cx="8088630" cy="6247864"/>
          </a:xfrm>
          <a:prstGeom prst="rect">
            <a:avLst/>
          </a:prstGeom>
          <a:noFill/>
        </p:spPr>
        <p:txBody>
          <a:bodyPr wrap="square" rtlCol="0">
            <a:spAutoFit/>
          </a:bodyPr>
          <a:lstStyle/>
          <a:p>
            <a:pPr algn="just"/>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Now I would remind you, brothers, of the gospel I preached to you, which you received, in which you stand</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and by which you are being saved, if you hold fast to the word I preached to you—unless you believed in vain</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For I delivered to you as of first importance what I also received: that Christ died for our sins in accordance with the </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Scriptures, that </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he was buried, that he was raised on the third day in accordance with the Scriptures, </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and </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that </a:t>
            </a:r>
            <a:r>
              <a:rPr lang="en-US" sz="2500" b="1"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he appeared </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to Cephas, then to the twelve</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Then he appeared to more than five hundred brothers at one time, most of whom are still alive, though some have fallen asleep</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Then he appeared to James, then to all the apostles</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r>
              <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 Last of all, as to one untimely born, he appeared also to me</a:t>
            </a:r>
            <a:r>
              <a:rPr lang="en-US" sz="2500"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a:t>
            </a:r>
            <a:endParaRPr lang="en-US" sz="2500"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endParaRPr>
          </a:p>
        </p:txBody>
      </p:sp>
      <p:sp>
        <p:nvSpPr>
          <p:cNvPr id="6" name="TextBox 5"/>
          <p:cNvSpPr txBox="1"/>
          <p:nvPr/>
        </p:nvSpPr>
        <p:spPr>
          <a:xfrm>
            <a:off x="2993794" y="5920636"/>
            <a:ext cx="8088630" cy="784830"/>
          </a:xfrm>
          <a:prstGeom prst="rect">
            <a:avLst/>
          </a:prstGeom>
          <a:noFill/>
        </p:spPr>
        <p:txBody>
          <a:bodyPr wrap="square" rtlCol="0">
            <a:spAutoFit/>
          </a:bodyPr>
          <a:lstStyle/>
          <a:p>
            <a:pPr algn="just"/>
            <a:r>
              <a:rPr lang="en-US" sz="4500" b="1" dirty="0" smtClean="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rPr>
              <a:t>1 Corinthians 15.1-8</a:t>
            </a:r>
            <a:endParaRPr lang="en-US" sz="4500" b="1" dirty="0">
              <a:solidFill>
                <a:schemeClr val="bg1"/>
              </a:solidFill>
              <a:effectLst>
                <a:outerShdw blurRad="50800" dist="38100" dir="5400000" sx="101000" sy="101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2236398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34292" y="1909180"/>
            <a:ext cx="8007926" cy="3554819"/>
          </a:xfrm>
          <a:prstGeom prst="rect">
            <a:avLst/>
          </a:prstGeom>
          <a:noFill/>
        </p:spPr>
        <p:txBody>
          <a:bodyPr wrap="square" rtlCol="0">
            <a:spAutoFit/>
          </a:bodyPr>
          <a:lstStyle/>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t</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he empty tomb</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e</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ye-witness testimony</a:t>
            </a:r>
          </a:p>
          <a:p>
            <a:pPr marL="914400" indent="-914400">
              <a:buFont typeface="+mj-lt"/>
              <a:buAutoNum type="arabicPeriod"/>
            </a:pPr>
            <a:r>
              <a:rPr lang="en-US" sz="4500" dirty="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w</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omen’s testimony</a:t>
            </a:r>
          </a:p>
          <a:p>
            <a:pPr marL="914400" indent="-914400">
              <a:buFont typeface="+mj-lt"/>
              <a:buAutoNum type="arabicPeriod"/>
            </a:pPr>
            <a:r>
              <a:rPr lang="en-US" sz="4500" dirty="0" err="1">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c</a:t>
            </a:r>
            <a:r>
              <a:rPr lang="en-US" sz="4500" dirty="0" err="1"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hristianity</a:t>
            </a:r>
            <a:r>
              <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rPr>
              <a:t> itself</a:t>
            </a:r>
          </a:p>
          <a:p>
            <a:pPr marL="914400" indent="-914400">
              <a:buFont typeface="+mj-lt"/>
              <a:buAutoNum type="arabicPeriod"/>
            </a:pPr>
            <a:endParaRPr lang="en-US" sz="4500" dirty="0" smtClean="0">
              <a:solidFill>
                <a:schemeClr val="bg1"/>
              </a:solidFill>
              <a:effectLst>
                <a:outerShdw blurRad="50800" dist="38100" dir="5400000" algn="t" rotWithShape="0">
                  <a:prstClr val="black">
                    <a:alpha val="40000"/>
                  </a:prstClr>
                </a:outerShdw>
              </a:effectLst>
              <a:latin typeface="Century Gothic" panose="020B0502020202020204" pitchFamily="34" charset="0"/>
              <a:ea typeface="Airplane" pitchFamily="2" charset="0"/>
            </a:endParaRPr>
          </a:p>
        </p:txBody>
      </p:sp>
      <p:sp>
        <p:nvSpPr>
          <p:cNvPr id="5" name="TextBox 4"/>
          <p:cNvSpPr txBox="1"/>
          <p:nvPr/>
        </p:nvSpPr>
        <p:spPr>
          <a:xfrm>
            <a:off x="1884218" y="581046"/>
            <a:ext cx="6719455" cy="1092607"/>
          </a:xfrm>
          <a:prstGeom prst="rect">
            <a:avLst/>
          </a:prstGeom>
          <a:noFill/>
        </p:spPr>
        <p:txBody>
          <a:bodyPr wrap="square" rtlCol="0">
            <a:spAutoFit/>
          </a:bodyPr>
          <a:lstStyle/>
          <a:p>
            <a:r>
              <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u</a:t>
            </a:r>
            <a:r>
              <a:rPr lang="en-US" sz="65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nlikely events:</a:t>
            </a:r>
            <a:endPar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6" name="TextBox 5"/>
          <p:cNvSpPr txBox="1"/>
          <p:nvPr/>
        </p:nvSpPr>
        <p:spPr>
          <a:xfrm>
            <a:off x="879764" y="4653085"/>
            <a:ext cx="7716981" cy="2092881"/>
          </a:xfrm>
          <a:prstGeom prst="rect">
            <a:avLst/>
          </a:prstGeom>
          <a:noFill/>
        </p:spPr>
        <p:txBody>
          <a:bodyPr wrap="square" rtlCol="0">
            <a:spAutoFit/>
          </a:bodyPr>
          <a:lstStyle/>
          <a:p>
            <a:r>
              <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w</a:t>
            </a:r>
            <a:r>
              <a:rPr lang="en-US" sz="65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hat other </a:t>
            </a:r>
          </a:p>
          <a:p>
            <a:r>
              <a:rPr lang="en-US" sz="6500" b="1"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plausible cause is there</a:t>
            </a:r>
            <a:endParaRPr lang="en-US" sz="6500" b="1"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
        <p:nvSpPr>
          <p:cNvPr id="7" name="TextBox 6"/>
          <p:cNvSpPr txBox="1"/>
          <p:nvPr/>
        </p:nvSpPr>
        <p:spPr>
          <a:xfrm>
            <a:off x="7465002" y="5345583"/>
            <a:ext cx="1277216" cy="1400383"/>
          </a:xfrm>
          <a:prstGeom prst="rect">
            <a:avLst/>
          </a:prstGeom>
          <a:noFill/>
        </p:spPr>
        <p:txBody>
          <a:bodyPr wrap="square" rtlCol="0">
            <a:spAutoFit/>
          </a:bodyPr>
          <a:lstStyle/>
          <a:p>
            <a:r>
              <a:rPr lang="en-US" sz="8500" b="1" dirty="0" smtClean="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a:t>
            </a:r>
            <a:endParaRPr lang="en-US" sz="8500" b="1" dirty="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4034365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 y="-297"/>
            <a:ext cx="9144793" cy="6858594"/>
          </a:xfrm>
          <a:prstGeom prst="rect">
            <a:avLst/>
          </a:prstGeom>
        </p:spPr>
      </p:pic>
      <p:sp>
        <p:nvSpPr>
          <p:cNvPr id="8" name="TextBox 7"/>
          <p:cNvSpPr txBox="1"/>
          <p:nvPr/>
        </p:nvSpPr>
        <p:spPr>
          <a:xfrm>
            <a:off x="443345" y="234971"/>
            <a:ext cx="8271164" cy="6494085"/>
          </a:xfrm>
          <a:prstGeom prst="rect">
            <a:avLst/>
          </a:prstGeom>
          <a:noFill/>
        </p:spPr>
        <p:txBody>
          <a:bodyPr wrap="square" rtlCol="0">
            <a:spAutoFit/>
          </a:bodyPr>
          <a:lstStyle/>
          <a:p>
            <a:pPr algn="just"/>
            <a:r>
              <a:rPr lang="en-US" sz="2600" dirty="0">
                <a:effectLst>
                  <a:outerShdw blurRad="50800" dist="38100" dir="8100000" algn="tr" rotWithShape="0">
                    <a:prstClr val="black">
                      <a:alpha val="40000"/>
                    </a:prstClr>
                  </a:outerShdw>
                </a:effectLst>
                <a:latin typeface="Century Gothic" panose="020B0502020202020204" pitchFamily="34" charset="0"/>
                <a:ea typeface="Airplane" pitchFamily="2" charset="0"/>
              </a:rPr>
              <a:t>“So you’ve got an unlikely story, an unimpressed audience, risks of an untimely death, and a totally uncommon cast of characters. The claim is the disciples fabricated a culturally unpopular idea (resurrection), using people who do not count as witnesses for it (women), presented to a host of unbelieving followers (doubting disciples) as the way to persuade a doubting audience. Not one of these elements passes the smell test for the fabrication theory. And they do nothing to make a dent in the much more reasonable account – even if no more believable to a doubting mind – that Jesus, by the most astounding earthly miracle of all, came up out of a grace in a resurrected body.”</a:t>
            </a:r>
            <a:endParaRPr lang="en-US" sz="2600" b="1" dirty="0">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a:p>
            <a:pPr algn="r"/>
            <a:endParaRPr lang="en-US" sz="2600" b="1" dirty="0" smtClean="0">
              <a:effectLst>
                <a:outerShdw blurRad="50800" dist="38100" dir="8100000" algn="tr" rotWithShape="0">
                  <a:prstClr val="black">
                    <a:alpha val="40000"/>
                  </a:prstClr>
                </a:outerShdw>
              </a:effectLst>
              <a:latin typeface="Century Gothic" panose="020B0502020202020204" pitchFamily="34" charset="0"/>
              <a:ea typeface="Airplane" pitchFamily="2" charset="0"/>
            </a:endParaRPr>
          </a:p>
        </p:txBody>
      </p:sp>
      <p:sp>
        <p:nvSpPr>
          <p:cNvPr id="4" name="TextBox 3"/>
          <p:cNvSpPr txBox="1"/>
          <p:nvPr/>
        </p:nvSpPr>
        <p:spPr>
          <a:xfrm>
            <a:off x="2801258" y="5731848"/>
            <a:ext cx="9594726" cy="707886"/>
          </a:xfrm>
          <a:prstGeom prst="rect">
            <a:avLst/>
          </a:prstGeom>
          <a:noFill/>
        </p:spPr>
        <p:txBody>
          <a:bodyPr wrap="square" rtlCol="0">
            <a:spAutoFit/>
          </a:bodyPr>
          <a:lstStyle/>
          <a:p>
            <a:r>
              <a:rPr lang="en-US" sz="4000" b="1" dirty="0" smtClean="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Andreas </a:t>
            </a:r>
            <a:r>
              <a:rPr lang="en-US" sz="4000" b="1" dirty="0" err="1">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rPr>
              <a:t>Köstenberger</a:t>
            </a:r>
            <a:endParaRPr lang="en-US" sz="4000" b="1" dirty="0">
              <a:solidFill>
                <a:srgbClr val="00B0F0"/>
              </a:solidFill>
              <a:effectLst>
                <a:outerShdw blurRad="50800" dist="38100" dir="5400000" sx="103000" sy="103000" algn="t" rotWithShape="0">
                  <a:prstClr val="black">
                    <a:alpha val="43000"/>
                  </a:prstClr>
                </a:outerShdw>
              </a:effectLst>
              <a:latin typeface="Century Gothic" panose="020B0502020202020204" pitchFamily="34" charset="0"/>
            </a:endParaRPr>
          </a:p>
        </p:txBody>
      </p:sp>
    </p:spTree>
    <p:extLst>
      <p:ext uri="{BB962C8B-B14F-4D97-AF65-F5344CB8AC3E}">
        <p14:creationId xmlns:p14="http://schemas.microsoft.com/office/powerpoint/2010/main" val="17319903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0" y="-1345596"/>
            <a:ext cx="9335309" cy="11805777"/>
          </a:xfrm>
          <a:prstGeom prst="rect">
            <a:avLst/>
          </a:prstGeom>
        </p:spPr>
      </p:pic>
    </p:spTree>
    <p:extLst>
      <p:ext uri="{BB962C8B-B14F-4D97-AF65-F5344CB8AC3E}">
        <p14:creationId xmlns:p14="http://schemas.microsoft.com/office/powerpoint/2010/main" val="748108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518" y="-2368633"/>
            <a:ext cx="13666518" cy="10249889"/>
          </a:xfrm>
          <a:prstGeom prst="rect">
            <a:avLst/>
          </a:prstGeom>
        </p:spPr>
      </p:pic>
    </p:spTree>
    <p:extLst>
      <p:ext uri="{BB962C8B-B14F-4D97-AF65-F5344CB8AC3E}">
        <p14:creationId xmlns:p14="http://schemas.microsoft.com/office/powerpoint/2010/main" val="968018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8682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461504"/>
          </a:xfrm>
          <a:prstGeom prst="rect">
            <a:avLst/>
          </a:prstGeom>
        </p:spPr>
      </p:pic>
    </p:spTree>
    <p:extLst>
      <p:ext uri="{BB962C8B-B14F-4D97-AF65-F5344CB8AC3E}">
        <p14:creationId xmlns:p14="http://schemas.microsoft.com/office/powerpoint/2010/main" val="1538140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9144" y="0"/>
            <a:ext cx="12177757" cy="6858000"/>
          </a:xfrm>
          <a:prstGeom prst="rect">
            <a:avLst/>
          </a:prstGeom>
        </p:spPr>
      </p:pic>
      <p:pic>
        <p:nvPicPr>
          <p:cNvPr id="2" name="Picture 1"/>
          <p:cNvPicPr>
            <a:picLocks noChangeAspect="1"/>
          </p:cNvPicPr>
          <p:nvPr/>
        </p:nvPicPr>
        <p:blipFill>
          <a:blip r:embed="rId3"/>
          <a:stretch>
            <a:fillRect/>
          </a:stretch>
        </p:blipFill>
        <p:spPr>
          <a:xfrm>
            <a:off x="728746" y="1169049"/>
            <a:ext cx="3235839" cy="4519901"/>
          </a:xfrm>
          <a:prstGeom prst="rect">
            <a:avLst/>
          </a:prstGeom>
          <a:effectLst>
            <a:softEdge rad="63500"/>
          </a:effectLst>
        </p:spPr>
      </p:pic>
    </p:spTree>
    <p:extLst>
      <p:ext uri="{BB962C8B-B14F-4D97-AF65-F5344CB8AC3E}">
        <p14:creationId xmlns:p14="http://schemas.microsoft.com/office/powerpoint/2010/main" val="808004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870363" y="1704109"/>
            <a:ext cx="5763491" cy="3093154"/>
          </a:xfrm>
          <a:prstGeom prst="rect">
            <a:avLst/>
          </a:prstGeom>
          <a:noFill/>
        </p:spPr>
        <p:txBody>
          <a:bodyPr wrap="square" rtlCol="0">
            <a:spAutoFit/>
          </a:bodyPr>
          <a:lstStyle/>
          <a:p>
            <a:r>
              <a:rPr lang="en-US" sz="6500" dirty="0">
                <a:solidFill>
                  <a:schemeClr val="bg1"/>
                </a:solidFill>
                <a:effectLst>
                  <a:outerShdw blurRad="50800" dist="38100" dir="5400000" algn="t" rotWithShape="0">
                    <a:prstClr val="black">
                      <a:alpha val="40000"/>
                    </a:prstClr>
                  </a:outerShdw>
                </a:effectLst>
                <a:latin typeface="Airplane" pitchFamily="2" charset="0"/>
                <a:ea typeface="Airplane" pitchFamily="2" charset="0"/>
              </a:rPr>
              <a:t>s</a:t>
            </a:r>
            <a:r>
              <a:rPr lang="en-US" sz="6500"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cience has proven there is no such thing as miracles</a:t>
            </a:r>
            <a:r>
              <a:rPr lang="en-US" dirty="0" smtClean="0">
                <a:solidFill>
                  <a:schemeClr val="bg1"/>
                </a:solidFill>
                <a:effectLst>
                  <a:outerShdw blurRad="50800" dist="38100" dir="5400000" algn="t" rotWithShape="0">
                    <a:prstClr val="black">
                      <a:alpha val="40000"/>
                    </a:prstClr>
                  </a:outerShdw>
                </a:effectLst>
                <a:latin typeface="Airplane" pitchFamily="2" charset="0"/>
                <a:ea typeface="Airplane" pitchFamily="2" charset="0"/>
              </a:rPr>
              <a:t>.</a:t>
            </a:r>
            <a:endParaRPr lang="en-US" dirty="0">
              <a:solidFill>
                <a:schemeClr val="bg1"/>
              </a:solidFill>
              <a:effectLst>
                <a:outerShdw blurRad="50800" dist="38100" dir="5400000" algn="t" rotWithShape="0">
                  <a:prstClr val="black">
                    <a:alpha val="40000"/>
                  </a:prstClr>
                </a:outerShdw>
              </a:effectLst>
              <a:latin typeface="Airplane" pitchFamily="2" charset="0"/>
              <a:ea typeface="Airplane" pitchFamily="2" charset="0"/>
            </a:endParaRPr>
          </a:p>
        </p:txBody>
      </p:sp>
    </p:spTree>
    <p:extLst>
      <p:ext uri="{BB962C8B-B14F-4D97-AF65-F5344CB8AC3E}">
        <p14:creationId xmlns:p14="http://schemas.microsoft.com/office/powerpoint/2010/main" val="222073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628650" y="1303873"/>
            <a:ext cx="7781059" cy="1323439"/>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Forum" panose="02000000000000000000" pitchFamily="2" charset="0"/>
              </a:rPr>
              <a:t>“The taking away of God dissolves all.” </a:t>
            </a:r>
            <a:r>
              <a:rPr lang="en-US" sz="4000" b="1" dirty="0" smtClean="0">
                <a:effectLst>
                  <a:outerShdw blurRad="50800" dist="38100" dir="8100000" algn="tr" rotWithShape="0">
                    <a:prstClr val="black">
                      <a:alpha val="40000"/>
                    </a:prstClr>
                  </a:outerShdw>
                </a:effectLst>
                <a:latin typeface="Forum" panose="02000000000000000000" pitchFamily="2" charset="0"/>
              </a:rPr>
              <a:t>John</a:t>
            </a:r>
            <a:r>
              <a:rPr lang="en-US" sz="4000" dirty="0" smtClean="0">
                <a:effectLst>
                  <a:outerShdw blurRad="50800" dist="38100" dir="8100000" algn="tr" rotWithShape="0">
                    <a:prstClr val="black">
                      <a:alpha val="40000"/>
                    </a:prstClr>
                  </a:outerShdw>
                </a:effectLst>
                <a:latin typeface="Forum" panose="02000000000000000000" pitchFamily="2" charset="0"/>
              </a:rPr>
              <a:t> </a:t>
            </a:r>
            <a:r>
              <a:rPr lang="en-US" sz="4000" b="1" dirty="0" smtClean="0">
                <a:effectLst>
                  <a:outerShdw blurRad="50800" dist="38100" dir="8100000" algn="tr" rotWithShape="0">
                    <a:prstClr val="black">
                      <a:alpha val="40000"/>
                    </a:prstClr>
                  </a:outerShdw>
                </a:effectLst>
                <a:latin typeface="Forum" panose="02000000000000000000" pitchFamily="2" charset="0"/>
              </a:rPr>
              <a:t>Locke</a:t>
            </a:r>
            <a:endParaRPr lang="en-US" sz="4000" b="1" dirty="0">
              <a:effectLst>
                <a:outerShdw blurRad="50800" dist="38100" dir="8100000" algn="tr" rotWithShape="0">
                  <a:prstClr val="black">
                    <a:alpha val="40000"/>
                  </a:prstClr>
                </a:outerShdw>
              </a:effectLst>
              <a:latin typeface="Forum" panose="02000000000000000000" pitchFamily="2" charset="0"/>
            </a:endParaRPr>
          </a:p>
        </p:txBody>
      </p:sp>
      <p:sp>
        <p:nvSpPr>
          <p:cNvPr id="6" name="TextBox 5"/>
          <p:cNvSpPr txBox="1"/>
          <p:nvPr/>
        </p:nvSpPr>
        <p:spPr>
          <a:xfrm>
            <a:off x="734291" y="3429000"/>
            <a:ext cx="7781059" cy="2631490"/>
          </a:xfrm>
          <a:prstGeom prst="rect">
            <a:avLst/>
          </a:prstGeom>
          <a:noFill/>
        </p:spPr>
        <p:txBody>
          <a:bodyPr wrap="square" rtlCol="0">
            <a:spAutoFit/>
          </a:bodyPr>
          <a:lstStyle/>
          <a:p>
            <a:pPr algn="r"/>
            <a:r>
              <a:rPr lang="en-US" sz="5500" dirty="0" smtClean="0">
                <a:effectLst>
                  <a:outerShdw blurRad="50800" dist="38100" dir="8100000" algn="tr" rotWithShape="0">
                    <a:prstClr val="black">
                      <a:alpha val="40000"/>
                    </a:prstClr>
                  </a:outerShdw>
                </a:effectLst>
                <a:latin typeface="Forum" panose="02000000000000000000" pitchFamily="2" charset="0"/>
              </a:rPr>
              <a:t>“If God does not exist, everything is permitted.” </a:t>
            </a:r>
            <a:r>
              <a:rPr lang="en-US" sz="5500" b="1" dirty="0" smtClean="0">
                <a:effectLst>
                  <a:outerShdw blurRad="50800" dist="38100" dir="8100000" algn="tr" rotWithShape="0">
                    <a:prstClr val="black">
                      <a:alpha val="40000"/>
                    </a:prstClr>
                  </a:outerShdw>
                </a:effectLst>
                <a:latin typeface="Forum" panose="02000000000000000000" pitchFamily="2" charset="0"/>
              </a:rPr>
              <a:t>Fyodor Dostoevsky</a:t>
            </a:r>
            <a:endParaRPr lang="en-US" sz="5500" b="1" dirty="0">
              <a:effectLst>
                <a:outerShdw blurRad="50800" dist="38100" dir="8100000" algn="tr" rotWithShape="0">
                  <a:prstClr val="black">
                    <a:alpha val="40000"/>
                  </a:prstClr>
                </a:outerShdw>
              </a:effectLst>
              <a:latin typeface="Forum" panose="02000000000000000000" pitchFamily="2" charset="0"/>
            </a:endParaRPr>
          </a:p>
        </p:txBody>
      </p:sp>
      <p:pic>
        <p:nvPicPr>
          <p:cNvPr id="7" name="Picture 6"/>
          <p:cNvPicPr>
            <a:picLocks noChangeAspect="1"/>
          </p:cNvPicPr>
          <p:nvPr/>
        </p:nvPicPr>
        <p:blipFill>
          <a:blip r:embed="rId2"/>
          <a:stretch>
            <a:fillRect/>
          </a:stretch>
        </p:blipFill>
        <p:spPr>
          <a:xfrm>
            <a:off x="-793" y="0"/>
            <a:ext cx="9144793" cy="6858594"/>
          </a:xfrm>
          <a:prstGeom prst="rect">
            <a:avLst/>
          </a:prstGeom>
        </p:spPr>
      </p:pic>
      <p:sp>
        <p:nvSpPr>
          <p:cNvPr id="8" name="TextBox 7"/>
          <p:cNvSpPr txBox="1"/>
          <p:nvPr/>
        </p:nvSpPr>
        <p:spPr>
          <a:xfrm>
            <a:off x="1415761" y="764024"/>
            <a:ext cx="7781059" cy="6093976"/>
          </a:xfrm>
          <a:prstGeom prst="rect">
            <a:avLst/>
          </a:prstGeom>
          <a:noFill/>
        </p:spPr>
        <p:txBody>
          <a:bodyPr wrap="square" rtlCol="0">
            <a:spAutoFit/>
          </a:bodyPr>
          <a:lstStyle/>
          <a:p>
            <a:r>
              <a:rPr lang="en-US" sz="4000" dirty="0" smtClean="0">
                <a:effectLst>
                  <a:outerShdw blurRad="50800" dist="38100" dir="8100000" algn="tr" rotWithShape="0">
                    <a:prstClr val="black">
                      <a:alpha val="40000"/>
                    </a:prstClr>
                  </a:outerShdw>
                </a:effectLst>
                <a:latin typeface="Century Gothic" panose="020B0502020202020204" pitchFamily="34" charset="0"/>
              </a:rPr>
              <a:t>Science has disproven miracles.</a:t>
            </a:r>
            <a:br>
              <a:rPr lang="en-US" sz="4000" dirty="0" smtClean="0">
                <a:effectLst>
                  <a:outerShdw blurRad="50800" dist="38100" dir="8100000" algn="tr" rotWithShape="0">
                    <a:prstClr val="black">
                      <a:alpha val="40000"/>
                    </a:prstClr>
                  </a:outerShdw>
                </a:effectLst>
                <a:latin typeface="Century Gothic" panose="020B0502020202020204" pitchFamily="34" charset="0"/>
              </a:rPr>
            </a:br>
            <a:r>
              <a:rPr lang="en-US" sz="4000" dirty="0" smtClean="0">
                <a:effectLst>
                  <a:outerShdw blurRad="50800" dist="38100" dir="8100000" algn="tr" rotWithShape="0">
                    <a:prstClr val="black">
                      <a:alpha val="40000"/>
                    </a:prstClr>
                  </a:outerShdw>
                </a:effectLst>
                <a:latin typeface="Century Gothic" panose="020B0502020202020204" pitchFamily="34" charset="0"/>
              </a:rPr>
              <a:t/>
            </a:r>
            <a:br>
              <a:rPr lang="en-US" sz="4000" dirty="0" smtClean="0">
                <a:effectLst>
                  <a:outerShdw blurRad="50800" dist="38100" dir="8100000" algn="tr" rotWithShape="0">
                    <a:prstClr val="black">
                      <a:alpha val="40000"/>
                    </a:prstClr>
                  </a:outerShdw>
                </a:effectLst>
                <a:latin typeface="Century Gothic" panose="020B0502020202020204" pitchFamily="34" charset="0"/>
              </a:rPr>
            </a:br>
            <a:r>
              <a:rPr lang="en-US" sz="4000" dirty="0" smtClean="0">
                <a:effectLst>
                  <a:outerShdw blurRad="50800" dist="38100" dir="8100000" algn="tr" rotWithShape="0">
                    <a:prstClr val="black">
                      <a:alpha val="40000"/>
                    </a:prstClr>
                  </a:outerShdw>
                </a:effectLst>
                <a:latin typeface="Century Gothic" panose="020B0502020202020204" pitchFamily="34" charset="0"/>
              </a:rPr>
              <a:t>Christianity is based on miracles.</a:t>
            </a:r>
          </a:p>
          <a:p>
            <a:endParaRPr lang="en-US" sz="4000" dirty="0">
              <a:effectLst>
                <a:outerShdw blurRad="50800" dist="38100" dir="8100000" algn="tr" rotWithShape="0">
                  <a:prstClr val="black">
                    <a:alpha val="40000"/>
                  </a:prstClr>
                </a:outerShdw>
              </a:effectLst>
              <a:latin typeface="Century Gothic" panose="020B0502020202020204" pitchFamily="34" charset="0"/>
            </a:endParaRPr>
          </a:p>
          <a:p>
            <a:r>
              <a:rPr lang="en-US" sz="4000" b="1" dirty="0" smtClean="0">
                <a:effectLst>
                  <a:outerShdw blurRad="50800" dist="38100" dir="8100000" algn="tr" rotWithShape="0">
                    <a:prstClr val="black">
                      <a:alpha val="40000"/>
                    </a:prstClr>
                  </a:outerShdw>
                </a:effectLst>
                <a:latin typeface="Century Gothic" panose="020B0502020202020204" pitchFamily="34" charset="0"/>
              </a:rPr>
              <a:t>Therefore</a:t>
            </a:r>
            <a:r>
              <a:rPr lang="en-US" sz="4000" dirty="0" smtClean="0">
                <a:effectLst>
                  <a:outerShdw blurRad="50800" dist="38100" dir="8100000" algn="tr" rotWithShape="0">
                    <a:prstClr val="black">
                      <a:alpha val="40000"/>
                    </a:prstClr>
                  </a:outerShdw>
                </a:effectLst>
                <a:latin typeface="Century Gothic" panose="020B0502020202020204" pitchFamily="34" charset="0"/>
              </a:rPr>
              <a:t> science has disproven Christianity.</a:t>
            </a:r>
            <a:endParaRPr lang="en-US" sz="4000" dirty="0" smtClean="0">
              <a:effectLst>
                <a:outerShdw blurRad="50800" dist="38100" dir="8100000" algn="tr" rotWithShape="0">
                  <a:prstClr val="black">
                    <a:alpha val="40000"/>
                  </a:prstClr>
                </a:outerShdw>
              </a:effectLst>
              <a:latin typeface="Century Gothic" panose="020B0502020202020204" pitchFamily="34" charset="0"/>
            </a:endParaRPr>
          </a:p>
          <a:p>
            <a:pPr algn="r"/>
            <a:r>
              <a:rPr lang="en-US" sz="3500" dirty="0" smtClean="0">
                <a:effectLst>
                  <a:outerShdw blurRad="50800" dist="38100" dir="8100000" algn="tr" rotWithShape="0">
                    <a:prstClr val="black">
                      <a:alpha val="40000"/>
                    </a:prstClr>
                  </a:outerShdw>
                </a:effectLst>
                <a:latin typeface="Century Gothic" panose="020B0502020202020204" pitchFamily="34" charset="0"/>
              </a:rPr>
              <a:t/>
            </a:r>
            <a:br>
              <a:rPr lang="en-US" sz="3500" dirty="0" smtClean="0">
                <a:effectLst>
                  <a:outerShdw blurRad="50800" dist="38100" dir="8100000" algn="tr" rotWithShape="0">
                    <a:prstClr val="black">
                      <a:alpha val="40000"/>
                    </a:prstClr>
                  </a:outerShdw>
                </a:effectLst>
                <a:latin typeface="Century Gothic" panose="020B0502020202020204" pitchFamily="34" charset="0"/>
              </a:rPr>
            </a:br>
            <a:endParaRPr lang="en-US" sz="3500" dirty="0">
              <a:effectLst>
                <a:outerShdw blurRad="50800" dist="38100" dir="8100000" algn="tr" rotWithShape="0">
                  <a:prstClr val="black">
                    <a:alpha val="40000"/>
                  </a:prstClr>
                </a:outerShdw>
              </a:effectLst>
              <a:latin typeface="Century Gothic" panose="020B0502020202020204" pitchFamily="34" charset="0"/>
            </a:endParaRPr>
          </a:p>
        </p:txBody>
      </p:sp>
    </p:spTree>
    <p:extLst>
      <p:ext uri="{BB962C8B-B14F-4D97-AF65-F5344CB8AC3E}">
        <p14:creationId xmlns:p14="http://schemas.microsoft.com/office/powerpoint/2010/main" val="23811965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575</TotalTime>
  <Words>667</Words>
  <Application>Microsoft Office PowerPoint</Application>
  <PresentationFormat>On-screen Show (4:3)</PresentationFormat>
  <Paragraphs>68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Century Gothic</vt:lpstr>
      <vt:lpstr>Calibri Light</vt:lpstr>
      <vt:lpstr>Arial</vt:lpstr>
      <vt:lpstr>Airplane</vt:lpstr>
      <vt:lpstr>Forum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42</cp:revision>
  <dcterms:created xsi:type="dcterms:W3CDTF">2015-06-24T18:49:28Z</dcterms:created>
  <dcterms:modified xsi:type="dcterms:W3CDTF">2015-06-25T21:59:32Z</dcterms:modified>
</cp:coreProperties>
</file>