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Airplane" pitchFamily="2" charset="0"/>
      <p:regular r:id="rId26"/>
    </p:embeddedFont>
    <p:embeddedFont>
      <p:font typeface="Century Gothic" panose="020B050202020202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alibri" panose="020F0502020204030204" pitchFamily="34" charset="0"/>
      <p:regular r:id="rId33"/>
      <p:bold r:id="rId34"/>
      <p:italic r:id="rId35"/>
      <p:boldItalic r:id="rId36"/>
    </p:embeddedFont>
    <p:embeddedFont>
      <p:font typeface="Forum" panose="02000000000000000000"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41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DBE657-5782-49AD-9C86-859FED855D50}"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3975984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DBE657-5782-49AD-9C86-859FED855D50}"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2849823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DBE657-5782-49AD-9C86-859FED855D50}"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2879080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DBE657-5782-49AD-9C86-859FED855D50}"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2111560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BE657-5782-49AD-9C86-859FED855D50}"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2433460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DBE657-5782-49AD-9C86-859FED855D50}"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1121430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DBE657-5782-49AD-9C86-859FED855D50}" type="datetimeFigureOut">
              <a:rPr lang="en-US" smtClean="0"/>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4094210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DBE657-5782-49AD-9C86-859FED855D50}" type="datetimeFigureOut">
              <a:rPr lang="en-US" smtClean="0"/>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4021841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BE657-5782-49AD-9C86-859FED855D50}" type="datetimeFigureOut">
              <a:rPr lang="en-US" smtClean="0"/>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1493727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BE657-5782-49AD-9C86-859FED855D50}"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680799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BE657-5782-49AD-9C86-859FED855D50}"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2759378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BE657-5782-49AD-9C86-859FED855D50}" type="datetimeFigureOut">
              <a:rPr lang="en-US" smtClean="0"/>
              <a:t>6/24/2015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97207-BB3D-423E-B3F3-5E8EA6D11490}" type="slidenum">
              <a:rPr lang="en-US" smtClean="0"/>
              <a:t>‹#›</a:t>
            </a:fld>
            <a:endParaRPr lang="en-US"/>
          </a:p>
        </p:txBody>
      </p:sp>
    </p:spTree>
    <p:extLst>
      <p:ext uri="{BB962C8B-B14F-4D97-AF65-F5344CB8AC3E}">
        <p14:creationId xmlns:p14="http://schemas.microsoft.com/office/powerpoint/2010/main" val="396139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9436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7" y="-594"/>
            <a:ext cx="9144793" cy="6858594"/>
          </a:xfrm>
          <a:prstGeom prst="rect">
            <a:avLst/>
          </a:prstGeom>
        </p:spPr>
      </p:pic>
      <p:sp>
        <p:nvSpPr>
          <p:cNvPr id="5" name="TextBox 4"/>
          <p:cNvSpPr txBox="1"/>
          <p:nvPr/>
        </p:nvSpPr>
        <p:spPr>
          <a:xfrm>
            <a:off x="734291" y="1300669"/>
            <a:ext cx="7781059" cy="3477875"/>
          </a:xfrm>
          <a:prstGeom prst="rect">
            <a:avLst/>
          </a:prstGeom>
          <a:noFill/>
        </p:spPr>
        <p:txBody>
          <a:bodyPr wrap="square" rtlCol="0">
            <a:spAutoFit/>
          </a:bodyPr>
          <a:lstStyle/>
          <a:p>
            <a:r>
              <a:rPr lang="en-US" sz="5500" dirty="0" smtClean="0">
                <a:effectLst>
                  <a:outerShdw blurRad="50800" dist="38100" dir="8100000" algn="tr" rotWithShape="0">
                    <a:prstClr val="black">
                      <a:alpha val="40000"/>
                    </a:prstClr>
                  </a:outerShdw>
                </a:effectLst>
                <a:latin typeface="Century Gothic" panose="020B0502020202020204" pitchFamily="34" charset="0"/>
              </a:rPr>
              <a:t>“There are no moral absolutes; it’s all subjective and only relative.”</a:t>
            </a:r>
            <a:endParaRPr lang="en-US" sz="5500" b="1" dirty="0">
              <a:effectLst>
                <a:outerShdw blurRad="50800" dist="38100" dir="8100000" algn="tr" rotWithShape="0">
                  <a:prstClr val="black">
                    <a:alpha val="40000"/>
                  </a:prstClr>
                </a:outerShdw>
              </a:effectLst>
              <a:latin typeface="Century Gothic" panose="020B0502020202020204" pitchFamily="34" charset="0"/>
            </a:endParaRPr>
          </a:p>
        </p:txBody>
      </p:sp>
      <p:sp>
        <p:nvSpPr>
          <p:cNvPr id="7" name="TextBox 6"/>
          <p:cNvSpPr txBox="1"/>
          <p:nvPr/>
        </p:nvSpPr>
        <p:spPr>
          <a:xfrm>
            <a:off x="385329" y="5238244"/>
            <a:ext cx="7781059" cy="938719"/>
          </a:xfrm>
          <a:prstGeom prst="rect">
            <a:avLst/>
          </a:prstGeom>
          <a:noFill/>
        </p:spPr>
        <p:txBody>
          <a:bodyPr wrap="square" rtlCol="0">
            <a:spAutoFit/>
          </a:bodyPr>
          <a:lstStyle/>
          <a:p>
            <a:r>
              <a:rPr lang="en-US" sz="5500" b="1" dirty="0">
                <a:effectLst>
                  <a:outerShdw blurRad="50800" dist="38100" dir="8100000" algn="tr" rotWithShape="0">
                    <a:prstClr val="black">
                      <a:alpha val="40000"/>
                    </a:prstClr>
                  </a:outerShdw>
                </a:effectLst>
                <a:latin typeface="Century Gothic" panose="020B0502020202020204" pitchFamily="34" charset="0"/>
              </a:rPr>
              <a:t>d</a:t>
            </a:r>
            <a:r>
              <a:rPr lang="en-US" sz="5500" b="1" dirty="0" smtClean="0">
                <a:effectLst>
                  <a:outerShdw blurRad="50800" dist="38100" dir="8100000" algn="tr" rotWithShape="0">
                    <a:prstClr val="black">
                      <a:alpha val="40000"/>
                    </a:prstClr>
                  </a:outerShdw>
                </a:effectLst>
                <a:latin typeface="Century Gothic" panose="020B0502020202020204" pitchFamily="34" charset="0"/>
              </a:rPr>
              <a:t>enial #2</a:t>
            </a:r>
            <a:endParaRPr lang="en-US" sz="5500" b="1" dirty="0">
              <a:effectLst>
                <a:outerShdw blurRad="50800" dist="38100" dir="8100000" algn="tr"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2200292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23456" y="2227835"/>
            <a:ext cx="7744690" cy="2862322"/>
          </a:xfrm>
          <a:prstGeom prst="rect">
            <a:avLst/>
          </a:prstGeom>
          <a:noFill/>
        </p:spPr>
        <p:txBody>
          <a:bodyPr wrap="square" rtlCol="0">
            <a:spAutoFit/>
          </a:bodyPr>
          <a:lstStyle/>
          <a:p>
            <a:r>
              <a:rPr lang="en-US" sz="60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a comprehensive conception or image of the universe and of humanity’s relation to it. </a:t>
            </a:r>
            <a:endParaRPr lang="en-US" sz="60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p:txBody>
      </p:sp>
      <p:sp>
        <p:nvSpPr>
          <p:cNvPr id="6" name="TextBox 5"/>
          <p:cNvSpPr txBox="1"/>
          <p:nvPr/>
        </p:nvSpPr>
        <p:spPr>
          <a:xfrm>
            <a:off x="623456" y="1135228"/>
            <a:ext cx="7744690" cy="1092607"/>
          </a:xfrm>
          <a:prstGeom prst="rect">
            <a:avLst/>
          </a:prstGeom>
          <a:noFill/>
        </p:spPr>
        <p:txBody>
          <a:bodyPr wrap="square" rtlCol="0">
            <a:spAutoFit/>
          </a:bodyPr>
          <a:lstStyle/>
          <a:p>
            <a:r>
              <a:rPr lang="en-US" sz="6500" b="1" u="sng" dirty="0">
                <a:solidFill>
                  <a:schemeClr val="bg1"/>
                </a:solidFill>
                <a:effectLst>
                  <a:outerShdw blurRad="50800" dist="38100" dir="5400000" algn="t" rotWithShape="0">
                    <a:prstClr val="black">
                      <a:alpha val="40000"/>
                    </a:prstClr>
                  </a:outerShdw>
                </a:effectLst>
                <a:latin typeface="Airplane" pitchFamily="2" charset="0"/>
                <a:ea typeface="Airplane" pitchFamily="2" charset="0"/>
              </a:rPr>
              <a:t>w</a:t>
            </a:r>
            <a:r>
              <a:rPr lang="en-US" sz="6500" b="1" u="sng"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orldview:</a:t>
            </a:r>
            <a:endParaRPr lang="en-US" sz="6500" b="1" u="sng" dirty="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p:txBody>
      </p:sp>
    </p:spTree>
    <p:extLst>
      <p:ext uri="{BB962C8B-B14F-4D97-AF65-F5344CB8AC3E}">
        <p14:creationId xmlns:p14="http://schemas.microsoft.com/office/powerpoint/2010/main" val="3398729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7" y="-594"/>
            <a:ext cx="9144793" cy="6858594"/>
          </a:xfrm>
          <a:prstGeom prst="rect">
            <a:avLst/>
          </a:prstGeom>
        </p:spPr>
      </p:pic>
      <p:sp>
        <p:nvSpPr>
          <p:cNvPr id="5" name="TextBox 4"/>
          <p:cNvSpPr txBox="1"/>
          <p:nvPr/>
        </p:nvSpPr>
        <p:spPr>
          <a:xfrm>
            <a:off x="628650" y="365126"/>
            <a:ext cx="7781059" cy="5478423"/>
          </a:xfrm>
          <a:prstGeom prst="rect">
            <a:avLst/>
          </a:prstGeom>
          <a:noFill/>
        </p:spPr>
        <p:txBody>
          <a:bodyPr wrap="square" rtlCol="0">
            <a:spAutoFit/>
          </a:bodyPr>
          <a:lstStyle/>
          <a:p>
            <a:r>
              <a:rPr lang="en-US" sz="5000" dirty="0" smtClean="0">
                <a:effectLst>
                  <a:outerShdw blurRad="50800" dist="38100" dir="8100000" algn="tr" rotWithShape="0">
                    <a:prstClr val="black">
                      <a:alpha val="40000"/>
                    </a:prstClr>
                  </a:outerShdw>
                </a:effectLst>
                <a:latin typeface="Forum" panose="02000000000000000000" pitchFamily="2" charset="0"/>
              </a:rPr>
              <a:t>A scientist will attend a political meeting and complain that the natives are treated as beasts, but then will attend a scientific meeting only to prove that he is one.</a:t>
            </a:r>
            <a:endParaRPr lang="en-US" sz="5000" b="1" dirty="0">
              <a:effectLst>
                <a:outerShdw blurRad="50800" dist="38100" dir="8100000" algn="tr" rotWithShape="0">
                  <a:prstClr val="black">
                    <a:alpha val="40000"/>
                  </a:prstClr>
                </a:outerShdw>
              </a:effectLst>
              <a:latin typeface="Forum" panose="02000000000000000000" pitchFamily="2" charset="0"/>
            </a:endParaRPr>
          </a:p>
        </p:txBody>
      </p:sp>
      <p:sp>
        <p:nvSpPr>
          <p:cNvPr id="7" name="TextBox 6"/>
          <p:cNvSpPr txBox="1"/>
          <p:nvPr/>
        </p:nvSpPr>
        <p:spPr>
          <a:xfrm>
            <a:off x="3509859" y="4904830"/>
            <a:ext cx="7781059" cy="938719"/>
          </a:xfrm>
          <a:prstGeom prst="rect">
            <a:avLst/>
          </a:prstGeom>
          <a:noFill/>
        </p:spPr>
        <p:txBody>
          <a:bodyPr wrap="square" rtlCol="0">
            <a:spAutoFit/>
          </a:bodyPr>
          <a:lstStyle/>
          <a:p>
            <a:r>
              <a:rPr lang="en-US" sz="5500" b="1" dirty="0" err="1" smtClean="0">
                <a:effectLst>
                  <a:outerShdw blurRad="50800" dist="38100" dir="8100000" algn="tr" rotWithShape="0">
                    <a:prstClr val="black">
                      <a:alpha val="40000"/>
                    </a:prstClr>
                  </a:outerShdw>
                </a:effectLst>
                <a:latin typeface="Century Gothic" panose="020B0502020202020204" pitchFamily="34" charset="0"/>
              </a:rPr>
              <a:t>g.k</a:t>
            </a:r>
            <a:r>
              <a:rPr lang="en-US" sz="5500" b="1" dirty="0" smtClean="0">
                <a:effectLst>
                  <a:outerShdw blurRad="50800" dist="38100" dir="8100000" algn="tr" rotWithShape="0">
                    <a:prstClr val="black">
                      <a:alpha val="40000"/>
                    </a:prstClr>
                  </a:outerShdw>
                </a:effectLst>
                <a:latin typeface="Century Gothic" panose="020B0502020202020204" pitchFamily="34" charset="0"/>
              </a:rPr>
              <a:t>. </a:t>
            </a:r>
            <a:r>
              <a:rPr lang="en-US" sz="5500" b="1" dirty="0" err="1" smtClean="0">
                <a:effectLst>
                  <a:outerShdw blurRad="50800" dist="38100" dir="8100000" algn="tr" rotWithShape="0">
                    <a:prstClr val="black">
                      <a:alpha val="40000"/>
                    </a:prstClr>
                  </a:outerShdw>
                </a:effectLst>
                <a:latin typeface="Century Gothic" panose="020B0502020202020204" pitchFamily="34" charset="0"/>
              </a:rPr>
              <a:t>chesterton</a:t>
            </a:r>
            <a:endParaRPr lang="en-US" sz="5500" b="1" dirty="0">
              <a:effectLst>
                <a:outerShdw blurRad="50800" dist="38100" dir="8100000" algn="tr"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2823713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499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5">
                <a:shade val="45000"/>
                <a:satMod val="135000"/>
              </a:schemeClr>
              <a:prstClr val="white"/>
            </a:duotone>
          </a:blip>
          <a:stretch>
            <a:fillRect/>
          </a:stretch>
        </p:blipFill>
        <p:spPr>
          <a:xfrm>
            <a:off x="882316" y="3978442"/>
            <a:ext cx="3839411" cy="2879558"/>
          </a:xfrm>
          <a:prstGeom prst="rect">
            <a:avLst/>
          </a:prstGeom>
        </p:spPr>
      </p:pic>
      <p:sp>
        <p:nvSpPr>
          <p:cNvPr id="8" name="Rounded Rectangular Callout 7"/>
          <p:cNvSpPr/>
          <p:nvPr/>
        </p:nvSpPr>
        <p:spPr>
          <a:xfrm>
            <a:off x="545433" y="513347"/>
            <a:ext cx="7753440" cy="3256548"/>
          </a:xfrm>
          <a:prstGeom prst="wedgeRoundRectCallout">
            <a:avLst>
              <a:gd name="adj1" fmla="val -28987"/>
              <a:gd name="adj2" fmla="val 61515"/>
              <a:gd name="adj3" fmla="val 16667"/>
            </a:avLst>
          </a:prstGeom>
          <a:solidFill>
            <a:srgbClr val="7E9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smtClean="0">
                <a:solidFill>
                  <a:prstClr val="white"/>
                </a:solidFill>
                <a:latin typeface="Century Gothic" panose="020B0502020202020204" pitchFamily="34" charset="0"/>
              </a:rPr>
              <a:t>I do not know how to ‘justify’ or ‘defend’ social democracy … in a large philosophical way.</a:t>
            </a:r>
            <a:endParaRPr lang="en-US" sz="3500" dirty="0">
              <a:solidFill>
                <a:prstClr val="white"/>
              </a:solidFill>
              <a:latin typeface="Century Gothic" panose="020B0502020202020204" pitchFamily="34" charset="0"/>
            </a:endParaRPr>
          </a:p>
        </p:txBody>
      </p:sp>
      <p:sp>
        <p:nvSpPr>
          <p:cNvPr id="9" name="TextBox 8"/>
          <p:cNvSpPr txBox="1"/>
          <p:nvPr/>
        </p:nvSpPr>
        <p:spPr>
          <a:xfrm>
            <a:off x="3713018" y="5418221"/>
            <a:ext cx="5430982" cy="1015663"/>
          </a:xfrm>
          <a:prstGeom prst="rect">
            <a:avLst/>
          </a:prstGeom>
          <a:noFill/>
        </p:spPr>
        <p:txBody>
          <a:bodyPr wrap="square" rtlCol="0">
            <a:spAutoFit/>
          </a:bodyPr>
          <a:lstStyle/>
          <a:p>
            <a:r>
              <a:rPr lang="en-US" sz="3000" b="1" dirty="0" smtClean="0">
                <a:solidFill>
                  <a:prstClr val="white"/>
                </a:solidFill>
                <a:latin typeface="Century Gothic" panose="020B0502020202020204" pitchFamily="34" charset="0"/>
              </a:rPr>
              <a:t>Richard </a:t>
            </a:r>
            <a:r>
              <a:rPr lang="en-US" sz="3000" b="1" dirty="0" err="1" smtClean="0">
                <a:solidFill>
                  <a:prstClr val="white"/>
                </a:solidFill>
                <a:latin typeface="Century Gothic" panose="020B0502020202020204" pitchFamily="34" charset="0"/>
              </a:rPr>
              <a:t>Rorty</a:t>
            </a:r>
            <a:endParaRPr lang="en-US" sz="3000" b="1" dirty="0">
              <a:solidFill>
                <a:prstClr val="white"/>
              </a:solidFill>
              <a:latin typeface="Century Gothic" panose="020B0502020202020204" pitchFamily="34" charset="0"/>
            </a:endParaRPr>
          </a:p>
          <a:p>
            <a:r>
              <a:rPr lang="en-US" sz="3000" b="1" dirty="0" smtClean="0">
                <a:solidFill>
                  <a:prstClr val="white"/>
                </a:solidFill>
                <a:latin typeface="Century Gothic" panose="020B0502020202020204" pitchFamily="34" charset="0"/>
              </a:rPr>
              <a:t>Philosopher of Democracy</a:t>
            </a:r>
            <a:endParaRPr lang="en-US" sz="3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235868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499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5">
                <a:shade val="45000"/>
                <a:satMod val="135000"/>
              </a:schemeClr>
              <a:prstClr val="white"/>
            </a:duotone>
          </a:blip>
          <a:stretch>
            <a:fillRect/>
          </a:stretch>
        </p:blipFill>
        <p:spPr>
          <a:xfrm>
            <a:off x="882316" y="3978442"/>
            <a:ext cx="3839411" cy="2879558"/>
          </a:xfrm>
          <a:prstGeom prst="rect">
            <a:avLst/>
          </a:prstGeom>
        </p:spPr>
      </p:pic>
      <p:sp>
        <p:nvSpPr>
          <p:cNvPr id="8" name="Rounded Rectangular Callout 7"/>
          <p:cNvSpPr/>
          <p:nvPr/>
        </p:nvSpPr>
        <p:spPr>
          <a:xfrm>
            <a:off x="545433" y="513347"/>
            <a:ext cx="5370458" cy="1647962"/>
          </a:xfrm>
          <a:prstGeom prst="wedgeRoundRectCallout">
            <a:avLst>
              <a:gd name="adj1" fmla="val -28987"/>
              <a:gd name="adj2" fmla="val 61515"/>
              <a:gd name="adj3" fmla="val 16667"/>
            </a:avLst>
          </a:prstGeom>
          <a:solidFill>
            <a:srgbClr val="7E9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smtClean="0">
                <a:solidFill>
                  <a:prstClr val="white"/>
                </a:solidFill>
                <a:latin typeface="Century Gothic" panose="020B0502020202020204" pitchFamily="34" charset="0"/>
              </a:rPr>
              <a:t>I blame people, I give people credit.</a:t>
            </a:r>
            <a:endParaRPr lang="en-US" sz="3500" dirty="0">
              <a:solidFill>
                <a:prstClr val="white"/>
              </a:solidFill>
              <a:latin typeface="Century Gothic" panose="020B0502020202020204" pitchFamily="34" charset="0"/>
            </a:endParaRPr>
          </a:p>
        </p:txBody>
      </p:sp>
      <p:sp>
        <p:nvSpPr>
          <p:cNvPr id="9" name="TextBox 8"/>
          <p:cNvSpPr txBox="1"/>
          <p:nvPr/>
        </p:nvSpPr>
        <p:spPr>
          <a:xfrm>
            <a:off x="3865418" y="5418221"/>
            <a:ext cx="5278582" cy="1015663"/>
          </a:xfrm>
          <a:prstGeom prst="rect">
            <a:avLst/>
          </a:prstGeom>
          <a:noFill/>
        </p:spPr>
        <p:txBody>
          <a:bodyPr wrap="square" rtlCol="0">
            <a:spAutoFit/>
          </a:bodyPr>
          <a:lstStyle/>
          <a:p>
            <a:r>
              <a:rPr lang="en-US" sz="3000" b="1" dirty="0" smtClean="0">
                <a:solidFill>
                  <a:prstClr val="white"/>
                </a:solidFill>
                <a:latin typeface="Century Gothic" panose="020B0502020202020204" pitchFamily="34" charset="0"/>
              </a:rPr>
              <a:t>Richard Dawkins</a:t>
            </a:r>
            <a:endParaRPr lang="en-US" sz="3000" b="1" dirty="0">
              <a:solidFill>
                <a:prstClr val="white"/>
              </a:solidFill>
              <a:latin typeface="Century Gothic" panose="020B0502020202020204" pitchFamily="34" charset="0"/>
            </a:endParaRPr>
          </a:p>
          <a:p>
            <a:r>
              <a:rPr lang="en-US" sz="3000" b="1" dirty="0" smtClean="0">
                <a:solidFill>
                  <a:prstClr val="white"/>
                </a:solidFill>
                <a:latin typeface="Century Gothic" panose="020B0502020202020204" pitchFamily="34" charset="0"/>
              </a:rPr>
              <a:t>Outspoken Atheist</a:t>
            </a:r>
            <a:endParaRPr lang="en-US" sz="3000" b="1" dirty="0">
              <a:solidFill>
                <a:prstClr val="white"/>
              </a:solidFill>
              <a:latin typeface="Century Gothic" panose="020B0502020202020204" pitchFamily="34" charset="0"/>
            </a:endParaRPr>
          </a:p>
        </p:txBody>
      </p:sp>
      <p:sp>
        <p:nvSpPr>
          <p:cNvPr id="5" name="Rounded Rectangular Callout 4"/>
          <p:cNvSpPr/>
          <p:nvPr/>
        </p:nvSpPr>
        <p:spPr>
          <a:xfrm>
            <a:off x="2124851" y="1869725"/>
            <a:ext cx="6728204" cy="2400301"/>
          </a:xfrm>
          <a:prstGeom prst="wedgeRoundRectCallout">
            <a:avLst>
              <a:gd name="adj1" fmla="val -40203"/>
              <a:gd name="adj2" fmla="val 68143"/>
              <a:gd name="adj3" fmla="val 16667"/>
            </a:avLst>
          </a:prstGeom>
          <a:solidFill>
            <a:srgbClr val="7E9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smtClean="0">
                <a:solidFill>
                  <a:prstClr val="white"/>
                </a:solidFill>
                <a:latin typeface="Century Gothic" panose="020B0502020202020204" pitchFamily="34" charset="0"/>
              </a:rPr>
              <a:t>…it is an inconsistency that we sort of have to live with, </a:t>
            </a:r>
            <a:r>
              <a:rPr lang="en-US" sz="3500" i="1" dirty="0" smtClean="0">
                <a:solidFill>
                  <a:prstClr val="white"/>
                </a:solidFill>
                <a:latin typeface="Century Gothic" panose="020B0502020202020204" pitchFamily="34" charset="0"/>
              </a:rPr>
              <a:t>otherwise life would be intolerable</a:t>
            </a:r>
            <a:r>
              <a:rPr lang="en-US" sz="3500" dirty="0" smtClean="0">
                <a:solidFill>
                  <a:prstClr val="white"/>
                </a:solidFill>
                <a:latin typeface="Century Gothic" panose="020B0502020202020204" pitchFamily="34" charset="0"/>
              </a:rPr>
              <a:t>.</a:t>
            </a:r>
            <a:endParaRPr lang="en-US" sz="35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030991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D499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5">
                <a:shade val="45000"/>
                <a:satMod val="135000"/>
              </a:schemeClr>
              <a:prstClr val="white"/>
            </a:duotone>
          </a:blip>
          <a:stretch>
            <a:fillRect/>
          </a:stretch>
        </p:blipFill>
        <p:spPr>
          <a:xfrm>
            <a:off x="882316" y="3978442"/>
            <a:ext cx="3839411" cy="2879558"/>
          </a:xfrm>
          <a:prstGeom prst="rect">
            <a:avLst/>
          </a:prstGeom>
        </p:spPr>
      </p:pic>
      <p:sp>
        <p:nvSpPr>
          <p:cNvPr id="8" name="Rounded Rectangular Callout 7"/>
          <p:cNvSpPr/>
          <p:nvPr/>
        </p:nvSpPr>
        <p:spPr>
          <a:xfrm>
            <a:off x="734171" y="208546"/>
            <a:ext cx="7975112" cy="3643017"/>
          </a:xfrm>
          <a:prstGeom prst="wedgeRoundRectCallout">
            <a:avLst>
              <a:gd name="adj1" fmla="val -28987"/>
              <a:gd name="adj2" fmla="val 61515"/>
              <a:gd name="adj3" fmla="val 16667"/>
            </a:avLst>
          </a:prstGeom>
          <a:solidFill>
            <a:srgbClr val="7E9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prstClr val="white"/>
                </a:solidFill>
                <a:latin typeface="Century Gothic" panose="020B0502020202020204" pitchFamily="34" charset="0"/>
              </a:rPr>
              <a:t>The </a:t>
            </a:r>
            <a:r>
              <a:rPr lang="en-US" sz="3200" dirty="0">
                <a:solidFill>
                  <a:prstClr val="white"/>
                </a:solidFill>
                <a:latin typeface="Century Gothic" panose="020B0502020202020204" pitchFamily="34" charset="0"/>
              </a:rPr>
              <a:t>most profound geniuses of Rome and Greece [never came up with the idea of equal rights]. Jesus Christ had to come to earth to make it understand that all members of the human species are naturally alike and equal</a:t>
            </a:r>
            <a:r>
              <a:rPr lang="en-US" sz="3200" dirty="0" smtClean="0">
                <a:solidFill>
                  <a:prstClr val="white"/>
                </a:solidFill>
                <a:latin typeface="Century Gothic" panose="020B0502020202020204" pitchFamily="34" charset="0"/>
              </a:rPr>
              <a:t>. </a:t>
            </a:r>
            <a:endParaRPr lang="en-US" sz="3200" dirty="0">
              <a:solidFill>
                <a:prstClr val="white"/>
              </a:solidFill>
              <a:latin typeface="Century Gothic" panose="020B0502020202020204" pitchFamily="34" charset="0"/>
            </a:endParaRPr>
          </a:p>
        </p:txBody>
      </p:sp>
      <p:sp>
        <p:nvSpPr>
          <p:cNvPr id="9" name="TextBox 8"/>
          <p:cNvSpPr txBox="1"/>
          <p:nvPr/>
        </p:nvSpPr>
        <p:spPr>
          <a:xfrm>
            <a:off x="3713018" y="5418221"/>
            <a:ext cx="5430982" cy="1015663"/>
          </a:xfrm>
          <a:prstGeom prst="rect">
            <a:avLst/>
          </a:prstGeom>
          <a:noFill/>
        </p:spPr>
        <p:txBody>
          <a:bodyPr wrap="square" rtlCol="0">
            <a:spAutoFit/>
          </a:bodyPr>
          <a:lstStyle/>
          <a:p>
            <a:r>
              <a:rPr lang="en-US" sz="3000" b="1" dirty="0" smtClean="0">
                <a:solidFill>
                  <a:prstClr val="white"/>
                </a:solidFill>
                <a:latin typeface="Century Gothic" panose="020B0502020202020204" pitchFamily="34" charset="0"/>
              </a:rPr>
              <a:t>Alexis de Tocqueville</a:t>
            </a:r>
            <a:endParaRPr lang="en-US" sz="3000" b="1" dirty="0">
              <a:solidFill>
                <a:prstClr val="white"/>
              </a:solidFill>
              <a:latin typeface="Century Gothic" panose="020B0502020202020204" pitchFamily="34" charset="0"/>
            </a:endParaRPr>
          </a:p>
          <a:p>
            <a:r>
              <a:rPr lang="en-US" sz="3000" b="1" dirty="0" smtClean="0">
                <a:solidFill>
                  <a:prstClr val="white"/>
                </a:solidFill>
                <a:latin typeface="Century Gothic" panose="020B0502020202020204" pitchFamily="34" charset="0"/>
              </a:rPr>
              <a:t>Political Thinker</a:t>
            </a:r>
            <a:endParaRPr lang="en-US" sz="3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653846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D499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5">
                <a:shade val="45000"/>
                <a:satMod val="135000"/>
              </a:schemeClr>
              <a:prstClr val="white"/>
            </a:duotone>
          </a:blip>
          <a:stretch>
            <a:fillRect/>
          </a:stretch>
        </p:blipFill>
        <p:spPr>
          <a:xfrm>
            <a:off x="882316" y="3978442"/>
            <a:ext cx="3839411" cy="2879558"/>
          </a:xfrm>
          <a:prstGeom prst="rect">
            <a:avLst/>
          </a:prstGeom>
        </p:spPr>
      </p:pic>
      <p:sp>
        <p:nvSpPr>
          <p:cNvPr id="8" name="Rounded Rectangular Callout 7"/>
          <p:cNvSpPr/>
          <p:nvPr/>
        </p:nvSpPr>
        <p:spPr>
          <a:xfrm>
            <a:off x="734171" y="208546"/>
            <a:ext cx="7975112" cy="3643017"/>
          </a:xfrm>
          <a:prstGeom prst="wedgeRoundRectCallout">
            <a:avLst>
              <a:gd name="adj1" fmla="val -28987"/>
              <a:gd name="adj2" fmla="val 61515"/>
              <a:gd name="adj3" fmla="val 16667"/>
            </a:avLst>
          </a:prstGeom>
          <a:solidFill>
            <a:srgbClr val="7E9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prstClr val="white"/>
                </a:solidFill>
                <a:latin typeface="Century Gothic" panose="020B0502020202020204" pitchFamily="34" charset="0"/>
              </a:rPr>
              <a:t>Another </a:t>
            </a:r>
            <a:r>
              <a:rPr lang="en-US" sz="3200" dirty="0">
                <a:solidFill>
                  <a:prstClr val="white"/>
                </a:solidFill>
                <a:latin typeface="Century Gothic" panose="020B0502020202020204" pitchFamily="34" charset="0"/>
              </a:rPr>
              <a:t>Christian concept … has passed even more deeply into the tissue of modernity: the concept of the ‘equality of souls before God.’ This concept furnished the prototype of all theories of equal rights</a:t>
            </a:r>
            <a:r>
              <a:rPr lang="en-US" sz="3200" dirty="0" smtClean="0">
                <a:solidFill>
                  <a:prstClr val="white"/>
                </a:solidFill>
                <a:latin typeface="Century Gothic" panose="020B0502020202020204" pitchFamily="34" charset="0"/>
              </a:rPr>
              <a:t>. </a:t>
            </a:r>
            <a:endParaRPr lang="en-US" sz="3200" dirty="0">
              <a:solidFill>
                <a:prstClr val="white"/>
              </a:solidFill>
              <a:latin typeface="Century Gothic" panose="020B0502020202020204" pitchFamily="34" charset="0"/>
            </a:endParaRPr>
          </a:p>
        </p:txBody>
      </p:sp>
      <p:sp>
        <p:nvSpPr>
          <p:cNvPr id="9" name="TextBox 8"/>
          <p:cNvSpPr txBox="1"/>
          <p:nvPr/>
        </p:nvSpPr>
        <p:spPr>
          <a:xfrm>
            <a:off x="3713018" y="5418221"/>
            <a:ext cx="5430982" cy="1015663"/>
          </a:xfrm>
          <a:prstGeom prst="rect">
            <a:avLst/>
          </a:prstGeom>
          <a:noFill/>
        </p:spPr>
        <p:txBody>
          <a:bodyPr wrap="square" rtlCol="0">
            <a:spAutoFit/>
          </a:bodyPr>
          <a:lstStyle/>
          <a:p>
            <a:r>
              <a:rPr lang="en-US" sz="3000" b="1" dirty="0" smtClean="0">
                <a:solidFill>
                  <a:prstClr val="white"/>
                </a:solidFill>
                <a:latin typeface="Century Gothic" panose="020B0502020202020204" pitchFamily="34" charset="0"/>
              </a:rPr>
              <a:t>Friedrich Nietzsche</a:t>
            </a:r>
            <a:endParaRPr lang="en-US" sz="3000" b="1" dirty="0">
              <a:solidFill>
                <a:prstClr val="white"/>
              </a:solidFill>
              <a:latin typeface="Century Gothic" panose="020B0502020202020204" pitchFamily="34" charset="0"/>
            </a:endParaRPr>
          </a:p>
          <a:p>
            <a:r>
              <a:rPr lang="en-US" sz="3000" b="1" dirty="0" smtClean="0">
                <a:solidFill>
                  <a:prstClr val="white"/>
                </a:solidFill>
                <a:latin typeface="Century Gothic" panose="020B0502020202020204" pitchFamily="34" charset="0"/>
              </a:rPr>
              <a:t>Atheistic Philosopher</a:t>
            </a:r>
            <a:endParaRPr lang="en-US" sz="3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920524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D499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5">
                <a:shade val="45000"/>
                <a:satMod val="135000"/>
              </a:schemeClr>
              <a:prstClr val="white"/>
            </a:duotone>
          </a:blip>
          <a:stretch>
            <a:fillRect/>
          </a:stretch>
        </p:blipFill>
        <p:spPr>
          <a:xfrm>
            <a:off x="882316" y="3978442"/>
            <a:ext cx="3839411" cy="2879558"/>
          </a:xfrm>
          <a:prstGeom prst="rect">
            <a:avLst/>
          </a:prstGeom>
        </p:spPr>
      </p:pic>
      <p:sp>
        <p:nvSpPr>
          <p:cNvPr id="8" name="Rounded Rectangular Callout 7"/>
          <p:cNvSpPr/>
          <p:nvPr/>
        </p:nvSpPr>
        <p:spPr>
          <a:xfrm>
            <a:off x="734171" y="208546"/>
            <a:ext cx="7975112" cy="3643017"/>
          </a:xfrm>
          <a:prstGeom prst="wedgeRoundRectCallout">
            <a:avLst>
              <a:gd name="adj1" fmla="val -28987"/>
              <a:gd name="adj2" fmla="val 61515"/>
              <a:gd name="adj3" fmla="val 16667"/>
            </a:avLst>
          </a:prstGeom>
          <a:solidFill>
            <a:srgbClr val="7E9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prstClr val="white"/>
                </a:solidFill>
                <a:latin typeface="Century Gothic" panose="020B0502020202020204" pitchFamily="34" charset="0"/>
              </a:rPr>
              <a:t>According </a:t>
            </a:r>
            <a:r>
              <a:rPr lang="en-US" sz="3200" dirty="0">
                <a:solidFill>
                  <a:prstClr val="white"/>
                </a:solidFill>
                <a:latin typeface="Century Gothic" panose="020B0502020202020204" pitchFamily="34" charset="0"/>
              </a:rPr>
              <a:t>to Christianity, we were all ‘brothers,’ on the same level as creatures of God….Christianity is the first universalist ethos</a:t>
            </a:r>
            <a:r>
              <a:rPr lang="en-US" sz="3200" dirty="0" smtClean="0">
                <a:solidFill>
                  <a:prstClr val="white"/>
                </a:solidFill>
                <a:latin typeface="Century Gothic" panose="020B0502020202020204" pitchFamily="34" charset="0"/>
              </a:rPr>
              <a:t>. </a:t>
            </a:r>
            <a:endParaRPr lang="en-US" sz="3200" dirty="0">
              <a:solidFill>
                <a:prstClr val="white"/>
              </a:solidFill>
              <a:latin typeface="Century Gothic" panose="020B0502020202020204" pitchFamily="34" charset="0"/>
            </a:endParaRPr>
          </a:p>
        </p:txBody>
      </p:sp>
      <p:sp>
        <p:nvSpPr>
          <p:cNvPr id="9" name="TextBox 8"/>
          <p:cNvSpPr txBox="1"/>
          <p:nvPr/>
        </p:nvSpPr>
        <p:spPr>
          <a:xfrm>
            <a:off x="3713018" y="5418221"/>
            <a:ext cx="5430982" cy="1015663"/>
          </a:xfrm>
          <a:prstGeom prst="rect">
            <a:avLst/>
          </a:prstGeom>
          <a:noFill/>
        </p:spPr>
        <p:txBody>
          <a:bodyPr wrap="square" rtlCol="0">
            <a:spAutoFit/>
          </a:bodyPr>
          <a:lstStyle/>
          <a:p>
            <a:r>
              <a:rPr lang="en-US" sz="3000" b="1" dirty="0" smtClean="0">
                <a:solidFill>
                  <a:prstClr val="white"/>
                </a:solidFill>
                <a:latin typeface="Century Gothic" panose="020B0502020202020204" pitchFamily="34" charset="0"/>
              </a:rPr>
              <a:t>Luc Ferry</a:t>
            </a:r>
            <a:endParaRPr lang="en-US" sz="3000" b="1" dirty="0">
              <a:solidFill>
                <a:prstClr val="white"/>
              </a:solidFill>
              <a:latin typeface="Century Gothic" panose="020B0502020202020204" pitchFamily="34" charset="0"/>
            </a:endParaRPr>
          </a:p>
          <a:p>
            <a:r>
              <a:rPr lang="en-US" sz="3000" b="1" dirty="0" smtClean="0">
                <a:solidFill>
                  <a:prstClr val="white"/>
                </a:solidFill>
                <a:latin typeface="Century Gothic" panose="020B0502020202020204" pitchFamily="34" charset="0"/>
              </a:rPr>
              <a:t>French Philosopher</a:t>
            </a:r>
            <a:endParaRPr lang="en-US" sz="3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978166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404912" cy="6858000"/>
          </a:xfrm>
          <a:prstGeom prst="rect">
            <a:avLst/>
          </a:prstGeom>
        </p:spPr>
      </p:pic>
      <p:sp>
        <p:nvSpPr>
          <p:cNvPr id="5" name="TextBox 4"/>
          <p:cNvSpPr txBox="1"/>
          <p:nvPr/>
        </p:nvSpPr>
        <p:spPr>
          <a:xfrm>
            <a:off x="759278" y="439077"/>
            <a:ext cx="4502026" cy="4324261"/>
          </a:xfrm>
          <a:prstGeom prst="rect">
            <a:avLst/>
          </a:prstGeom>
          <a:noFill/>
        </p:spPr>
        <p:txBody>
          <a:bodyPr wrap="square" rtlCol="0">
            <a:spAutoFit/>
          </a:bodyPr>
          <a:lstStyle/>
          <a:p>
            <a:r>
              <a:rPr lang="en-US" sz="5500" dirty="0" smtClean="0">
                <a:solidFill>
                  <a:schemeClr val="bg1"/>
                </a:solidFill>
                <a:effectLst>
                  <a:outerShdw blurRad="50800" dist="38100" dir="8100000" algn="tr" rotWithShape="0">
                    <a:prstClr val="black">
                      <a:alpha val="45000"/>
                    </a:prstClr>
                  </a:outerShdw>
                </a:effectLst>
                <a:latin typeface="Century Gothic" panose="020B0502020202020204" pitchFamily="34" charset="0"/>
              </a:rPr>
              <a:t>Right and Wrong as a Clue to the Meaning of the Universe</a:t>
            </a:r>
            <a:endParaRPr lang="en-US" sz="5500" dirty="0">
              <a:solidFill>
                <a:schemeClr val="bg1"/>
              </a:solidFill>
              <a:effectLst>
                <a:outerShdw blurRad="50800" dist="38100" dir="8100000" algn="tr" rotWithShape="0">
                  <a:prstClr val="black">
                    <a:alpha val="45000"/>
                  </a:prstClr>
                </a:outerShdw>
              </a:effectLst>
              <a:latin typeface="Century Gothic" panose="020B0502020202020204" pitchFamily="34" charset="0"/>
            </a:endParaRPr>
          </a:p>
        </p:txBody>
      </p:sp>
    </p:spTree>
    <p:extLst>
      <p:ext uri="{BB962C8B-B14F-4D97-AF65-F5344CB8AC3E}">
        <p14:creationId xmlns:p14="http://schemas.microsoft.com/office/powerpoint/2010/main" val="3240837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628650" y="1303873"/>
            <a:ext cx="7781059" cy="1323439"/>
          </a:xfrm>
          <a:prstGeom prst="rect">
            <a:avLst/>
          </a:prstGeom>
          <a:noFill/>
        </p:spPr>
        <p:txBody>
          <a:bodyPr wrap="square" rtlCol="0">
            <a:spAutoFit/>
          </a:bodyPr>
          <a:lstStyle/>
          <a:p>
            <a:r>
              <a:rPr lang="en-US" sz="4000" dirty="0" smtClean="0">
                <a:effectLst>
                  <a:outerShdw blurRad="50800" dist="38100" dir="8100000" algn="tr" rotWithShape="0">
                    <a:prstClr val="black">
                      <a:alpha val="40000"/>
                    </a:prstClr>
                  </a:outerShdw>
                </a:effectLst>
                <a:latin typeface="Forum" panose="02000000000000000000" pitchFamily="2" charset="0"/>
              </a:rPr>
              <a:t>“The taking away of God dissolves all.” </a:t>
            </a:r>
            <a:r>
              <a:rPr lang="en-US" sz="4000" b="1" dirty="0" smtClean="0">
                <a:effectLst>
                  <a:outerShdw blurRad="50800" dist="38100" dir="8100000" algn="tr" rotWithShape="0">
                    <a:prstClr val="black">
                      <a:alpha val="40000"/>
                    </a:prstClr>
                  </a:outerShdw>
                </a:effectLst>
                <a:latin typeface="Forum" panose="02000000000000000000" pitchFamily="2" charset="0"/>
              </a:rPr>
              <a:t>John</a:t>
            </a:r>
            <a:r>
              <a:rPr lang="en-US" sz="4000" dirty="0" smtClean="0">
                <a:effectLst>
                  <a:outerShdw blurRad="50800" dist="38100" dir="8100000" algn="tr" rotWithShape="0">
                    <a:prstClr val="black">
                      <a:alpha val="40000"/>
                    </a:prstClr>
                  </a:outerShdw>
                </a:effectLst>
                <a:latin typeface="Forum" panose="02000000000000000000" pitchFamily="2" charset="0"/>
              </a:rPr>
              <a:t> </a:t>
            </a:r>
            <a:r>
              <a:rPr lang="en-US" sz="4000" b="1" dirty="0" smtClean="0">
                <a:effectLst>
                  <a:outerShdw blurRad="50800" dist="38100" dir="8100000" algn="tr" rotWithShape="0">
                    <a:prstClr val="black">
                      <a:alpha val="40000"/>
                    </a:prstClr>
                  </a:outerShdw>
                </a:effectLst>
                <a:latin typeface="Forum" panose="02000000000000000000" pitchFamily="2" charset="0"/>
              </a:rPr>
              <a:t>Locke</a:t>
            </a:r>
            <a:endParaRPr lang="en-US" sz="4000" b="1" dirty="0">
              <a:effectLst>
                <a:outerShdw blurRad="50800" dist="38100" dir="8100000" algn="tr" rotWithShape="0">
                  <a:prstClr val="black">
                    <a:alpha val="40000"/>
                  </a:prstClr>
                </a:outerShdw>
              </a:effectLst>
              <a:latin typeface="Forum" panose="02000000000000000000" pitchFamily="2" charset="0"/>
            </a:endParaRPr>
          </a:p>
        </p:txBody>
      </p:sp>
      <p:sp>
        <p:nvSpPr>
          <p:cNvPr id="6" name="TextBox 5"/>
          <p:cNvSpPr txBox="1"/>
          <p:nvPr/>
        </p:nvSpPr>
        <p:spPr>
          <a:xfrm>
            <a:off x="734291" y="3429000"/>
            <a:ext cx="7781059" cy="2631490"/>
          </a:xfrm>
          <a:prstGeom prst="rect">
            <a:avLst/>
          </a:prstGeom>
          <a:noFill/>
        </p:spPr>
        <p:txBody>
          <a:bodyPr wrap="square" rtlCol="0">
            <a:spAutoFit/>
          </a:bodyPr>
          <a:lstStyle/>
          <a:p>
            <a:pPr algn="r"/>
            <a:r>
              <a:rPr lang="en-US" sz="5500" dirty="0" smtClean="0">
                <a:effectLst>
                  <a:outerShdw blurRad="50800" dist="38100" dir="8100000" algn="tr" rotWithShape="0">
                    <a:prstClr val="black">
                      <a:alpha val="40000"/>
                    </a:prstClr>
                  </a:outerShdw>
                </a:effectLst>
                <a:latin typeface="Forum" panose="02000000000000000000" pitchFamily="2" charset="0"/>
              </a:rPr>
              <a:t>“If God does not exist, everything is permitted.” </a:t>
            </a:r>
            <a:r>
              <a:rPr lang="en-US" sz="5500" b="1" dirty="0" smtClean="0">
                <a:effectLst>
                  <a:outerShdw blurRad="50800" dist="38100" dir="8100000" algn="tr" rotWithShape="0">
                    <a:prstClr val="black">
                      <a:alpha val="40000"/>
                    </a:prstClr>
                  </a:outerShdw>
                </a:effectLst>
                <a:latin typeface="Forum" panose="02000000000000000000" pitchFamily="2" charset="0"/>
              </a:rPr>
              <a:t>Fyodor Dostoevsky</a:t>
            </a:r>
            <a:endParaRPr lang="en-US" sz="5500" b="1" dirty="0">
              <a:effectLst>
                <a:outerShdw blurRad="50800" dist="38100" dir="8100000" algn="tr" rotWithShape="0">
                  <a:prstClr val="black">
                    <a:alpha val="40000"/>
                  </a:prstClr>
                </a:outerShdw>
              </a:effectLst>
              <a:latin typeface="Forum" panose="02000000000000000000" pitchFamily="2" charset="0"/>
            </a:endParaRPr>
          </a:p>
        </p:txBody>
      </p:sp>
      <p:pic>
        <p:nvPicPr>
          <p:cNvPr id="7" name="Picture 6"/>
          <p:cNvPicPr>
            <a:picLocks noChangeAspect="1"/>
          </p:cNvPicPr>
          <p:nvPr/>
        </p:nvPicPr>
        <p:blipFill>
          <a:blip r:embed="rId2"/>
          <a:stretch>
            <a:fillRect/>
          </a:stretch>
        </p:blipFill>
        <p:spPr>
          <a:xfrm>
            <a:off x="-793" y="0"/>
            <a:ext cx="9144793" cy="6858594"/>
          </a:xfrm>
          <a:prstGeom prst="rect">
            <a:avLst/>
          </a:prstGeom>
        </p:spPr>
      </p:pic>
      <p:sp>
        <p:nvSpPr>
          <p:cNvPr id="4" name="TextBox 3"/>
          <p:cNvSpPr txBox="1"/>
          <p:nvPr/>
        </p:nvSpPr>
        <p:spPr>
          <a:xfrm>
            <a:off x="523009" y="465182"/>
            <a:ext cx="7781059" cy="5632311"/>
          </a:xfrm>
          <a:prstGeom prst="rect">
            <a:avLst/>
          </a:prstGeom>
          <a:noFill/>
        </p:spPr>
        <p:txBody>
          <a:bodyPr wrap="square" rtlCol="0">
            <a:spAutoFit/>
          </a:bodyPr>
          <a:lstStyle/>
          <a:p>
            <a:pPr algn="just"/>
            <a:r>
              <a:rPr lang="en-US" sz="3000" dirty="0" smtClean="0">
                <a:effectLst>
                  <a:outerShdw blurRad="50800" dist="38100" dir="8100000" algn="tr" rotWithShape="0">
                    <a:prstClr val="black">
                      <a:alpha val="40000"/>
                    </a:prstClr>
                  </a:outerShdw>
                </a:effectLst>
                <a:latin typeface="Century Gothic" panose="020B0502020202020204" pitchFamily="34" charset="0"/>
              </a:rPr>
              <a:t>“If there was a controlling power outside of the universe, it could not show itself to us as one of the facts inside the universe – no more than the architect of a house could actually be a wall or staircase or fireplace in that house. The only way in which we could expect it to show itself would be inside ourselves as an influence or a command trying to get us to behave in a certain way. And that is just what we do find inside ourselves. Surely this ought to arouse our suspicions?”</a:t>
            </a:r>
            <a:endParaRPr lang="en-US" sz="3000" dirty="0">
              <a:effectLst>
                <a:outerShdw blurRad="50800" dist="38100" dir="8100000" algn="tr"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28654662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23455" y="2743199"/>
            <a:ext cx="6650182" cy="3554819"/>
          </a:xfrm>
          <a:prstGeom prst="rect">
            <a:avLst/>
          </a:prstGeom>
          <a:noFill/>
          <a:effectLst>
            <a:outerShdw blurRad="50800" dist="38100" dir="8100000" algn="tr" rotWithShape="0">
              <a:prstClr val="black">
                <a:alpha val="42000"/>
              </a:prstClr>
            </a:outerShdw>
          </a:effectLst>
        </p:spPr>
        <p:txBody>
          <a:bodyPr wrap="square" rtlCol="0">
            <a:spAutoFit/>
          </a:bodyPr>
          <a:lstStyle/>
          <a:p>
            <a:r>
              <a:rPr lang="en-US" sz="7500" dirty="0" smtClean="0">
                <a:solidFill>
                  <a:schemeClr val="bg1"/>
                </a:solidFill>
                <a:effectLst>
                  <a:outerShdw blurRad="50800" dist="38100" dir="8100000" sx="102000" sy="102000" algn="tr" rotWithShape="0">
                    <a:prstClr val="black">
                      <a:alpha val="43000"/>
                    </a:prstClr>
                  </a:outerShdw>
                </a:effectLst>
                <a:latin typeface="Forum" panose="02000000000000000000" pitchFamily="2" charset="0"/>
              </a:rPr>
              <a:t>The </a:t>
            </a:r>
          </a:p>
          <a:p>
            <a:r>
              <a:rPr lang="en-US" sz="7500" dirty="0" smtClean="0">
                <a:solidFill>
                  <a:schemeClr val="bg1"/>
                </a:solidFill>
                <a:effectLst>
                  <a:outerShdw blurRad="50800" dist="38100" dir="8100000" sx="102000" sy="102000" algn="tr" rotWithShape="0">
                    <a:prstClr val="black">
                      <a:alpha val="43000"/>
                    </a:prstClr>
                  </a:outerShdw>
                </a:effectLst>
                <a:latin typeface="Forum" panose="02000000000000000000" pitchFamily="2" charset="0"/>
              </a:rPr>
              <a:t>Insufficiency </a:t>
            </a:r>
          </a:p>
          <a:p>
            <a:r>
              <a:rPr lang="en-US" sz="7500" dirty="0" smtClean="0">
                <a:solidFill>
                  <a:schemeClr val="bg1"/>
                </a:solidFill>
                <a:effectLst>
                  <a:outerShdw blurRad="50800" dist="38100" dir="8100000" sx="102000" sy="102000" algn="tr" rotWithShape="0">
                    <a:prstClr val="black">
                      <a:alpha val="43000"/>
                    </a:prstClr>
                  </a:outerShdw>
                </a:effectLst>
                <a:latin typeface="Forum" panose="02000000000000000000" pitchFamily="2" charset="0"/>
              </a:rPr>
              <a:t>of Science</a:t>
            </a:r>
            <a:endParaRPr lang="en-US" sz="7500" dirty="0">
              <a:solidFill>
                <a:schemeClr val="bg1"/>
              </a:solidFill>
              <a:effectLst>
                <a:outerShdw blurRad="50800" dist="38100" dir="8100000" sx="102000" sy="102000" algn="tr" rotWithShape="0">
                  <a:prstClr val="black">
                    <a:alpha val="43000"/>
                  </a:prstClr>
                </a:outerShdw>
              </a:effectLst>
              <a:latin typeface="Forum" panose="02000000000000000000" pitchFamily="2" charset="0"/>
            </a:endParaRPr>
          </a:p>
        </p:txBody>
      </p:sp>
    </p:spTree>
    <p:extLst>
      <p:ext uri="{BB962C8B-B14F-4D97-AF65-F5344CB8AC3E}">
        <p14:creationId xmlns:p14="http://schemas.microsoft.com/office/powerpoint/2010/main" val="3666961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638465" y="4935960"/>
            <a:ext cx="7744690" cy="1092607"/>
          </a:xfrm>
          <a:prstGeom prst="rect">
            <a:avLst/>
          </a:prstGeom>
          <a:noFill/>
        </p:spPr>
        <p:txBody>
          <a:bodyPr wrap="square" rtlCol="0">
            <a:spAutoFit/>
          </a:bodyPr>
          <a:lstStyle/>
          <a:p>
            <a:r>
              <a:rPr lang="en-US" sz="6500" dirty="0">
                <a:solidFill>
                  <a:schemeClr val="bg1"/>
                </a:solidFill>
                <a:effectLst>
                  <a:outerShdw blurRad="50800" dist="38100" dir="8100000" algn="tr" rotWithShape="0">
                    <a:prstClr val="black">
                      <a:alpha val="40000"/>
                    </a:prstClr>
                  </a:outerShdw>
                </a:effectLst>
                <a:latin typeface="Airplane" pitchFamily="2" charset="0"/>
                <a:ea typeface="Airplane" pitchFamily="2" charset="0"/>
              </a:rPr>
              <a:t>w</a:t>
            </a:r>
            <a:r>
              <a:rPr lang="en-US" sz="6500" dirty="0" smtClean="0">
                <a:solidFill>
                  <a:schemeClr val="bg1"/>
                </a:solidFill>
                <a:effectLst>
                  <a:outerShdw blurRad="50800" dist="38100" dir="8100000" algn="tr" rotWithShape="0">
                    <a:prstClr val="black">
                      <a:alpha val="40000"/>
                    </a:prstClr>
                  </a:outerShdw>
                </a:effectLst>
                <a:latin typeface="Airplane" pitchFamily="2" charset="0"/>
                <a:ea typeface="Airplane" pitchFamily="2" charset="0"/>
              </a:rPr>
              <a:t>hy </a:t>
            </a:r>
            <a:r>
              <a:rPr lang="en-US" sz="6500" dirty="0" err="1" smtClean="0">
                <a:solidFill>
                  <a:schemeClr val="bg1"/>
                </a:solidFill>
                <a:effectLst>
                  <a:outerShdw blurRad="50800" dist="38100" dir="8100000" algn="tr" rotWithShape="0">
                    <a:prstClr val="black">
                      <a:alpha val="40000"/>
                    </a:prstClr>
                  </a:outerShdw>
                </a:effectLst>
                <a:latin typeface="Airplane" pitchFamily="2" charset="0"/>
                <a:ea typeface="Airplane" pitchFamily="2" charset="0"/>
              </a:rPr>
              <a:t>dont</a:t>
            </a:r>
            <a:r>
              <a:rPr lang="en-US" sz="6500" dirty="0" smtClean="0">
                <a:solidFill>
                  <a:schemeClr val="bg1"/>
                </a:solidFill>
                <a:effectLst>
                  <a:outerShdw blurRad="50800" dist="38100" dir="8100000" algn="tr" rotWithShape="0">
                    <a:prstClr val="black">
                      <a:alpha val="40000"/>
                    </a:prstClr>
                  </a:outerShdw>
                </a:effectLst>
                <a:latin typeface="Airplane" pitchFamily="2" charset="0"/>
                <a:ea typeface="Airplane" pitchFamily="2" charset="0"/>
              </a:rPr>
              <a:t> we change </a:t>
            </a:r>
            <a:endParaRPr lang="en-US" sz="6500" dirty="0">
              <a:solidFill>
                <a:schemeClr val="bg1"/>
              </a:solidFill>
              <a:effectLst>
                <a:outerShdw blurRad="50800" dist="38100" dir="8100000" algn="tr" rotWithShape="0">
                  <a:prstClr val="black">
                    <a:alpha val="40000"/>
                  </a:prstClr>
                </a:outerShdw>
              </a:effectLst>
              <a:latin typeface="Airplane" pitchFamily="2" charset="0"/>
              <a:ea typeface="Airplane" pitchFamily="2" charset="0"/>
            </a:endParaRPr>
          </a:p>
        </p:txBody>
      </p:sp>
      <p:sp>
        <p:nvSpPr>
          <p:cNvPr id="2" name="TextBox 1"/>
          <p:cNvSpPr txBox="1"/>
          <p:nvPr/>
        </p:nvSpPr>
        <p:spPr>
          <a:xfrm>
            <a:off x="3955803" y="4935960"/>
            <a:ext cx="4003964" cy="784830"/>
          </a:xfrm>
          <a:prstGeom prst="rect">
            <a:avLst/>
          </a:prstGeom>
          <a:noFill/>
        </p:spPr>
        <p:txBody>
          <a:bodyPr wrap="square" rtlCol="0">
            <a:spAutoFit/>
          </a:bodyPr>
          <a:lstStyle/>
          <a:p>
            <a:r>
              <a:rPr lang="en-US" sz="4500" b="1" dirty="0" smtClean="0">
                <a:solidFill>
                  <a:schemeClr val="bg1"/>
                </a:solidFill>
                <a:latin typeface="Century Gothic" panose="020B0502020202020204" pitchFamily="34" charset="0"/>
              </a:rPr>
              <a:t>’</a:t>
            </a:r>
            <a:endParaRPr lang="en-US" sz="4500" b="1" dirty="0">
              <a:solidFill>
                <a:schemeClr val="bg1"/>
              </a:solidFill>
              <a:latin typeface="Century Gothic" panose="020B0502020202020204" pitchFamily="34" charset="0"/>
            </a:endParaRPr>
          </a:p>
        </p:txBody>
      </p:sp>
      <p:sp>
        <p:nvSpPr>
          <p:cNvPr id="3" name="TextBox 2"/>
          <p:cNvSpPr txBox="1"/>
          <p:nvPr/>
        </p:nvSpPr>
        <p:spPr>
          <a:xfrm>
            <a:off x="7606476" y="4512767"/>
            <a:ext cx="5341257" cy="1631216"/>
          </a:xfrm>
          <a:prstGeom prst="rect">
            <a:avLst/>
          </a:prstGeom>
          <a:noFill/>
        </p:spPr>
        <p:txBody>
          <a:bodyPr wrap="square" rtlCol="0">
            <a:spAutoFit/>
          </a:bodyPr>
          <a:lstStyle/>
          <a:p>
            <a:r>
              <a:rPr lang="en-US" sz="10000" b="1" dirty="0">
                <a:solidFill>
                  <a:srgbClr val="00B0F0"/>
                </a:solidFill>
                <a:effectLst>
                  <a:outerShdw blurRad="50800" dist="38100" dir="8100000" algn="tr" rotWithShape="0">
                    <a:prstClr val="black">
                      <a:alpha val="40000"/>
                    </a:prstClr>
                  </a:outerShdw>
                </a:effectLst>
                <a:latin typeface="Century Gothic" panose="020B0502020202020204" pitchFamily="34" charset="0"/>
              </a:rPr>
              <a:t>?</a:t>
            </a:r>
          </a:p>
        </p:txBody>
      </p:sp>
    </p:spTree>
    <p:extLst>
      <p:ext uri="{BB962C8B-B14F-4D97-AF65-F5344CB8AC3E}">
        <p14:creationId xmlns:p14="http://schemas.microsoft.com/office/powerpoint/2010/main" val="1443336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7" y="-594"/>
            <a:ext cx="9144793" cy="6858594"/>
          </a:xfrm>
          <a:prstGeom prst="rect">
            <a:avLst/>
          </a:prstGeom>
        </p:spPr>
      </p:pic>
      <p:sp>
        <p:nvSpPr>
          <p:cNvPr id="5" name="TextBox 4"/>
          <p:cNvSpPr txBox="1"/>
          <p:nvPr/>
        </p:nvSpPr>
        <p:spPr>
          <a:xfrm>
            <a:off x="628650" y="365126"/>
            <a:ext cx="7781059" cy="4708981"/>
          </a:xfrm>
          <a:prstGeom prst="rect">
            <a:avLst/>
          </a:prstGeom>
          <a:noFill/>
        </p:spPr>
        <p:txBody>
          <a:bodyPr wrap="square" rtlCol="0">
            <a:spAutoFit/>
          </a:bodyPr>
          <a:lstStyle/>
          <a:p>
            <a:r>
              <a:rPr lang="en-US" sz="5000" dirty="0" smtClean="0">
                <a:effectLst>
                  <a:outerShdw blurRad="50800" dist="38100" dir="8100000" algn="tr" rotWithShape="0">
                    <a:prstClr val="black">
                      <a:alpha val="40000"/>
                    </a:prstClr>
                  </a:outerShdw>
                </a:effectLst>
                <a:latin typeface="Forum" panose="02000000000000000000" pitchFamily="2" charset="0"/>
              </a:rPr>
              <a:t>“a belief in nothingness after death – the </a:t>
            </a:r>
            <a:r>
              <a:rPr lang="en-US" sz="5000" b="1" dirty="0" smtClean="0">
                <a:effectLst>
                  <a:outerShdw blurRad="50800" dist="38100" dir="8100000" algn="tr" rotWithShape="0">
                    <a:prstClr val="black">
                      <a:alpha val="40000"/>
                    </a:prstClr>
                  </a:outerShdw>
                </a:effectLst>
                <a:latin typeface="Forum" panose="02000000000000000000" pitchFamily="2" charset="0"/>
              </a:rPr>
              <a:t>huge</a:t>
            </a:r>
            <a:r>
              <a:rPr lang="en-US" sz="5000" dirty="0" smtClean="0">
                <a:effectLst>
                  <a:outerShdw blurRad="50800" dist="38100" dir="8100000" algn="tr" rotWithShape="0">
                    <a:prstClr val="black">
                      <a:alpha val="40000"/>
                    </a:prstClr>
                  </a:outerShdw>
                </a:effectLst>
                <a:latin typeface="Forum" panose="02000000000000000000" pitchFamily="2" charset="0"/>
              </a:rPr>
              <a:t> </a:t>
            </a:r>
            <a:r>
              <a:rPr lang="en-US" sz="5000" b="1" dirty="0" smtClean="0">
                <a:effectLst>
                  <a:outerShdw blurRad="50800" dist="38100" dir="8100000" algn="tr" rotWithShape="0">
                    <a:prstClr val="black">
                      <a:alpha val="40000"/>
                    </a:prstClr>
                  </a:outerShdw>
                </a:effectLst>
                <a:latin typeface="Forum" panose="02000000000000000000" pitchFamily="2" charset="0"/>
              </a:rPr>
              <a:t>solace</a:t>
            </a:r>
            <a:r>
              <a:rPr lang="en-US" sz="5000" dirty="0" smtClean="0">
                <a:effectLst>
                  <a:outerShdw blurRad="50800" dist="38100" dir="8100000" algn="tr" rotWithShape="0">
                    <a:prstClr val="black">
                      <a:alpha val="40000"/>
                    </a:prstClr>
                  </a:outerShdw>
                </a:effectLst>
                <a:latin typeface="Forum" panose="02000000000000000000" pitchFamily="2" charset="0"/>
              </a:rPr>
              <a:t> of thinking that for our betrayals, greed, cowardice, murders we are not going to be judged.”</a:t>
            </a:r>
            <a:endParaRPr lang="en-US" sz="5000" b="1" dirty="0">
              <a:effectLst>
                <a:outerShdw blurRad="50800" dist="38100" dir="8100000" algn="tr" rotWithShape="0">
                  <a:prstClr val="black">
                    <a:alpha val="40000"/>
                  </a:prstClr>
                </a:outerShdw>
              </a:effectLst>
              <a:latin typeface="Forum" panose="02000000000000000000" pitchFamily="2" charset="0"/>
            </a:endParaRPr>
          </a:p>
        </p:txBody>
      </p:sp>
      <p:sp>
        <p:nvSpPr>
          <p:cNvPr id="7" name="TextBox 6"/>
          <p:cNvSpPr txBox="1"/>
          <p:nvPr/>
        </p:nvSpPr>
        <p:spPr>
          <a:xfrm>
            <a:off x="3509859" y="4904830"/>
            <a:ext cx="7781059" cy="938719"/>
          </a:xfrm>
          <a:prstGeom prst="rect">
            <a:avLst/>
          </a:prstGeom>
          <a:noFill/>
        </p:spPr>
        <p:txBody>
          <a:bodyPr wrap="square" rtlCol="0">
            <a:spAutoFit/>
          </a:bodyPr>
          <a:lstStyle/>
          <a:p>
            <a:r>
              <a:rPr lang="en-US" sz="5500" b="1" smtClean="0">
                <a:effectLst>
                  <a:outerShdw blurRad="50800" dist="38100" dir="8100000" algn="tr" rotWithShape="0">
                    <a:prstClr val="black">
                      <a:alpha val="40000"/>
                    </a:prstClr>
                  </a:outerShdw>
                </a:effectLst>
                <a:latin typeface="Century Gothic" panose="020B0502020202020204" pitchFamily="34" charset="0"/>
              </a:rPr>
              <a:t>Czesław Miłosz</a:t>
            </a:r>
            <a:endParaRPr lang="en-US" sz="5500" b="1" dirty="0">
              <a:effectLst>
                <a:outerShdw blurRad="50800" dist="38100" dir="8100000" algn="tr"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36189538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1430000" cy="6858000"/>
          </a:xfrm>
          <a:prstGeom prst="rect">
            <a:avLst/>
          </a:prstGeom>
        </p:spPr>
      </p:pic>
    </p:spTree>
    <p:extLst>
      <p:ext uri="{BB962C8B-B14F-4D97-AF65-F5344CB8AC3E}">
        <p14:creationId xmlns:p14="http://schemas.microsoft.com/office/powerpoint/2010/main" val="648388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1430000" cy="6858000"/>
          </a:xfrm>
          <a:prstGeom prst="rect">
            <a:avLst/>
          </a:prstGeom>
        </p:spPr>
      </p:pic>
      <p:sp>
        <p:nvSpPr>
          <p:cNvPr id="5" name="TextBox 4"/>
          <p:cNvSpPr txBox="1"/>
          <p:nvPr/>
        </p:nvSpPr>
        <p:spPr>
          <a:xfrm>
            <a:off x="681470" y="151179"/>
            <a:ext cx="7781059" cy="6555641"/>
          </a:xfrm>
          <a:prstGeom prst="rect">
            <a:avLst/>
          </a:prstGeom>
          <a:noFill/>
        </p:spPr>
        <p:txBody>
          <a:bodyPr wrap="square" rtlCol="0">
            <a:spAutoFit/>
          </a:bodyPr>
          <a:lstStyle/>
          <a:p>
            <a:pPr algn="just"/>
            <a:r>
              <a:rPr lang="en-US" sz="2800" dirty="0" smtClean="0">
                <a:solidFill>
                  <a:schemeClr val="bg1"/>
                </a:solidFill>
                <a:effectLst>
                  <a:outerShdw blurRad="50800" dist="38100" dir="8100000" algn="tr" rotWithShape="0">
                    <a:prstClr val="black">
                      <a:alpha val="40000"/>
                    </a:prstClr>
                  </a:outerShdw>
                </a:effectLst>
                <a:latin typeface="+mj-lt"/>
              </a:rPr>
              <a:t>“I had </a:t>
            </a:r>
            <a:r>
              <a:rPr lang="en-US" sz="2800" b="1" dirty="0" smtClean="0">
                <a:solidFill>
                  <a:schemeClr val="bg1"/>
                </a:solidFill>
                <a:effectLst>
                  <a:outerShdw blurRad="50800" dist="38100" dir="8100000" algn="tr" rotWithShape="0">
                    <a:prstClr val="black">
                      <a:alpha val="40000"/>
                    </a:prstClr>
                  </a:outerShdw>
                </a:effectLst>
                <a:latin typeface="+mj-lt"/>
              </a:rPr>
              <a:t>motives</a:t>
            </a:r>
            <a:r>
              <a:rPr lang="en-US" sz="2800" dirty="0" smtClean="0">
                <a:solidFill>
                  <a:schemeClr val="bg1"/>
                </a:solidFill>
                <a:effectLst>
                  <a:outerShdw blurRad="50800" dist="38100" dir="8100000" algn="tr" rotWithShape="0">
                    <a:prstClr val="black">
                      <a:alpha val="40000"/>
                    </a:prstClr>
                  </a:outerShdw>
                </a:effectLst>
                <a:latin typeface="+mj-lt"/>
              </a:rPr>
              <a:t> for not wanting the world to have meaning; consequently assumed it had none, and was able without any difficulty to find satisfying reasons for this assumption. The philosopher who finds no meaning in the world is not concerned exclusively with a problem in pure metaphysics; he is also concerned to prove there is no valid reason why he personally should not do </a:t>
            </a:r>
            <a:r>
              <a:rPr lang="en-US" sz="2800" b="1" dirty="0" smtClean="0">
                <a:solidFill>
                  <a:schemeClr val="bg1"/>
                </a:solidFill>
                <a:effectLst>
                  <a:outerShdw blurRad="50800" dist="38100" dir="8100000" algn="tr" rotWithShape="0">
                    <a:prstClr val="black">
                      <a:alpha val="40000"/>
                    </a:prstClr>
                  </a:outerShdw>
                </a:effectLst>
                <a:latin typeface="+mj-lt"/>
              </a:rPr>
              <a:t>as</a:t>
            </a:r>
            <a:r>
              <a:rPr lang="en-US" sz="2800" dirty="0" smtClean="0">
                <a:solidFill>
                  <a:schemeClr val="bg1"/>
                </a:solidFill>
                <a:effectLst>
                  <a:outerShdw blurRad="50800" dist="38100" dir="8100000" algn="tr" rotWithShape="0">
                    <a:prstClr val="black">
                      <a:alpha val="40000"/>
                    </a:prstClr>
                  </a:outerShdw>
                </a:effectLst>
                <a:latin typeface="+mj-lt"/>
              </a:rPr>
              <a:t> </a:t>
            </a:r>
            <a:r>
              <a:rPr lang="en-US" sz="2800" b="1" dirty="0" smtClean="0">
                <a:solidFill>
                  <a:schemeClr val="bg1"/>
                </a:solidFill>
                <a:effectLst>
                  <a:outerShdw blurRad="50800" dist="38100" dir="8100000" algn="tr" rotWithShape="0">
                    <a:prstClr val="black">
                      <a:alpha val="40000"/>
                    </a:prstClr>
                  </a:outerShdw>
                </a:effectLst>
                <a:latin typeface="+mj-lt"/>
              </a:rPr>
              <a:t>he</a:t>
            </a:r>
            <a:r>
              <a:rPr lang="en-US" sz="2800" dirty="0" smtClean="0">
                <a:solidFill>
                  <a:schemeClr val="bg1"/>
                </a:solidFill>
                <a:effectLst>
                  <a:outerShdw blurRad="50800" dist="38100" dir="8100000" algn="tr" rotWithShape="0">
                    <a:prstClr val="black">
                      <a:alpha val="40000"/>
                    </a:prstClr>
                  </a:outerShdw>
                </a:effectLst>
                <a:latin typeface="+mj-lt"/>
              </a:rPr>
              <a:t> </a:t>
            </a:r>
            <a:r>
              <a:rPr lang="en-US" sz="2800" b="1" dirty="0" smtClean="0">
                <a:solidFill>
                  <a:schemeClr val="bg1"/>
                </a:solidFill>
                <a:effectLst>
                  <a:outerShdw blurRad="50800" dist="38100" dir="8100000" algn="tr" rotWithShape="0">
                    <a:prstClr val="black">
                      <a:alpha val="40000"/>
                    </a:prstClr>
                  </a:outerShdw>
                </a:effectLst>
                <a:latin typeface="+mj-lt"/>
              </a:rPr>
              <a:t>wants</a:t>
            </a:r>
            <a:r>
              <a:rPr lang="en-US" sz="2800" dirty="0" smtClean="0">
                <a:solidFill>
                  <a:schemeClr val="bg1"/>
                </a:solidFill>
                <a:effectLst>
                  <a:outerShdw blurRad="50800" dist="38100" dir="8100000" algn="tr" rotWithShape="0">
                    <a:prstClr val="black">
                      <a:alpha val="40000"/>
                    </a:prstClr>
                  </a:outerShdw>
                </a:effectLst>
                <a:latin typeface="+mj-lt"/>
              </a:rPr>
              <a:t> to do… For myself, as no doubt for most of my contemporaries, the philosophy of meaninglessness was essentially an instrument of </a:t>
            </a:r>
            <a:r>
              <a:rPr lang="en-US" sz="2800" b="1" dirty="0" smtClean="0">
                <a:solidFill>
                  <a:schemeClr val="bg1"/>
                </a:solidFill>
                <a:effectLst>
                  <a:outerShdw blurRad="50800" dist="38100" dir="8100000" algn="tr" rotWithShape="0">
                    <a:prstClr val="black">
                      <a:alpha val="40000"/>
                    </a:prstClr>
                  </a:outerShdw>
                </a:effectLst>
                <a:latin typeface="+mj-lt"/>
              </a:rPr>
              <a:t>liberation</a:t>
            </a:r>
            <a:r>
              <a:rPr lang="en-US" sz="2800" dirty="0" smtClean="0">
                <a:solidFill>
                  <a:schemeClr val="bg1"/>
                </a:solidFill>
                <a:effectLst>
                  <a:outerShdw blurRad="50800" dist="38100" dir="8100000" algn="tr" rotWithShape="0">
                    <a:prstClr val="black">
                      <a:alpha val="40000"/>
                    </a:prstClr>
                  </a:outerShdw>
                </a:effectLst>
                <a:latin typeface="+mj-lt"/>
              </a:rPr>
              <a:t>. The liberation we desired was simultaneously liberation from a certain political and economic system and liberation from a certain system of </a:t>
            </a:r>
            <a:r>
              <a:rPr lang="en-US" sz="2800" b="1" dirty="0" smtClean="0">
                <a:solidFill>
                  <a:schemeClr val="bg1"/>
                </a:solidFill>
                <a:effectLst>
                  <a:outerShdw blurRad="50800" dist="38100" dir="8100000" algn="tr" rotWithShape="0">
                    <a:prstClr val="black">
                      <a:alpha val="40000"/>
                    </a:prstClr>
                  </a:outerShdw>
                </a:effectLst>
                <a:latin typeface="+mj-lt"/>
              </a:rPr>
              <a:t>morality</a:t>
            </a:r>
            <a:r>
              <a:rPr lang="en-US" sz="2800" dirty="0" smtClean="0">
                <a:solidFill>
                  <a:schemeClr val="bg1"/>
                </a:solidFill>
                <a:effectLst>
                  <a:outerShdw blurRad="50800" dist="38100" dir="8100000" algn="tr" rotWithShape="0">
                    <a:prstClr val="black">
                      <a:alpha val="40000"/>
                    </a:prstClr>
                  </a:outerShdw>
                </a:effectLst>
                <a:latin typeface="+mj-lt"/>
              </a:rPr>
              <a:t>. We objected to the morality because it interfered with our sexual freedom.”</a:t>
            </a:r>
            <a:endParaRPr lang="en-US" sz="2800" b="1" dirty="0">
              <a:solidFill>
                <a:schemeClr val="bg1"/>
              </a:solidFill>
              <a:effectLst>
                <a:outerShdw blurRad="50800" dist="38100" dir="8100000" algn="tr" rotWithShape="0">
                  <a:prstClr val="black">
                    <a:alpha val="40000"/>
                  </a:prstClr>
                </a:outerShdw>
              </a:effectLst>
              <a:latin typeface="+mj-lt"/>
            </a:endParaRPr>
          </a:p>
        </p:txBody>
      </p:sp>
    </p:spTree>
    <p:extLst>
      <p:ext uri="{BB962C8B-B14F-4D97-AF65-F5344CB8AC3E}">
        <p14:creationId xmlns:p14="http://schemas.microsoft.com/office/powerpoint/2010/main" val="1733785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606" t="2691" b="8040"/>
          <a:stretch/>
        </p:blipFill>
        <p:spPr>
          <a:xfrm>
            <a:off x="0" y="1399310"/>
            <a:ext cx="9074727" cy="3906982"/>
          </a:xfrm>
          <a:prstGeom prst="rect">
            <a:avLst/>
          </a:prstGeom>
          <a:effectLst>
            <a:softEdge rad="31750"/>
          </a:effectLst>
        </p:spPr>
      </p:pic>
    </p:spTree>
    <p:extLst>
      <p:ext uri="{BB962C8B-B14F-4D97-AF65-F5344CB8AC3E}">
        <p14:creationId xmlns:p14="http://schemas.microsoft.com/office/powerpoint/2010/main" val="1888058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7" y="-297"/>
            <a:ext cx="9144793" cy="6858594"/>
          </a:xfrm>
          <a:prstGeom prst="rect">
            <a:avLst/>
          </a:prstGeom>
        </p:spPr>
      </p:pic>
      <p:sp>
        <p:nvSpPr>
          <p:cNvPr id="5" name="TextBox 4"/>
          <p:cNvSpPr txBox="1"/>
          <p:nvPr/>
        </p:nvSpPr>
        <p:spPr>
          <a:xfrm>
            <a:off x="628650" y="1303873"/>
            <a:ext cx="7781059" cy="1323439"/>
          </a:xfrm>
          <a:prstGeom prst="rect">
            <a:avLst/>
          </a:prstGeom>
          <a:noFill/>
        </p:spPr>
        <p:txBody>
          <a:bodyPr wrap="square" rtlCol="0">
            <a:spAutoFit/>
          </a:bodyPr>
          <a:lstStyle/>
          <a:p>
            <a:r>
              <a:rPr lang="en-US" sz="4000" dirty="0" smtClean="0">
                <a:effectLst>
                  <a:outerShdw blurRad="50800" dist="38100" dir="8100000" algn="tr" rotWithShape="0">
                    <a:prstClr val="black">
                      <a:alpha val="40000"/>
                    </a:prstClr>
                  </a:outerShdw>
                </a:effectLst>
                <a:latin typeface="Forum" panose="02000000000000000000" pitchFamily="2" charset="0"/>
              </a:rPr>
              <a:t>“The taking away of God dissolves all.” </a:t>
            </a:r>
            <a:r>
              <a:rPr lang="en-US" sz="4000" b="1" dirty="0" smtClean="0">
                <a:effectLst>
                  <a:outerShdw blurRad="50800" dist="38100" dir="8100000" algn="tr" rotWithShape="0">
                    <a:prstClr val="black">
                      <a:alpha val="40000"/>
                    </a:prstClr>
                  </a:outerShdw>
                </a:effectLst>
                <a:latin typeface="Forum" panose="02000000000000000000" pitchFamily="2" charset="0"/>
              </a:rPr>
              <a:t>John</a:t>
            </a:r>
            <a:r>
              <a:rPr lang="en-US" sz="4000" dirty="0" smtClean="0">
                <a:effectLst>
                  <a:outerShdw blurRad="50800" dist="38100" dir="8100000" algn="tr" rotWithShape="0">
                    <a:prstClr val="black">
                      <a:alpha val="40000"/>
                    </a:prstClr>
                  </a:outerShdw>
                </a:effectLst>
                <a:latin typeface="Forum" panose="02000000000000000000" pitchFamily="2" charset="0"/>
              </a:rPr>
              <a:t> </a:t>
            </a:r>
            <a:r>
              <a:rPr lang="en-US" sz="4000" b="1" dirty="0" smtClean="0">
                <a:effectLst>
                  <a:outerShdw blurRad="50800" dist="38100" dir="8100000" algn="tr" rotWithShape="0">
                    <a:prstClr val="black">
                      <a:alpha val="40000"/>
                    </a:prstClr>
                  </a:outerShdw>
                </a:effectLst>
                <a:latin typeface="Forum" panose="02000000000000000000" pitchFamily="2" charset="0"/>
              </a:rPr>
              <a:t>Locke</a:t>
            </a:r>
            <a:endParaRPr lang="en-US" sz="4000" b="1" dirty="0">
              <a:effectLst>
                <a:outerShdw blurRad="50800" dist="38100" dir="8100000" algn="tr" rotWithShape="0">
                  <a:prstClr val="black">
                    <a:alpha val="40000"/>
                  </a:prstClr>
                </a:outerShdw>
              </a:effectLst>
              <a:latin typeface="Forum" panose="02000000000000000000" pitchFamily="2" charset="0"/>
            </a:endParaRPr>
          </a:p>
        </p:txBody>
      </p:sp>
      <p:sp>
        <p:nvSpPr>
          <p:cNvPr id="6" name="TextBox 5"/>
          <p:cNvSpPr txBox="1"/>
          <p:nvPr/>
        </p:nvSpPr>
        <p:spPr>
          <a:xfrm>
            <a:off x="734291" y="3429000"/>
            <a:ext cx="7781059" cy="2631490"/>
          </a:xfrm>
          <a:prstGeom prst="rect">
            <a:avLst/>
          </a:prstGeom>
          <a:noFill/>
        </p:spPr>
        <p:txBody>
          <a:bodyPr wrap="square" rtlCol="0">
            <a:spAutoFit/>
          </a:bodyPr>
          <a:lstStyle/>
          <a:p>
            <a:pPr algn="r"/>
            <a:r>
              <a:rPr lang="en-US" sz="5500" dirty="0" smtClean="0">
                <a:effectLst>
                  <a:outerShdw blurRad="50800" dist="38100" dir="8100000" algn="tr" rotWithShape="0">
                    <a:prstClr val="black">
                      <a:alpha val="40000"/>
                    </a:prstClr>
                  </a:outerShdw>
                </a:effectLst>
                <a:latin typeface="Forum" panose="02000000000000000000" pitchFamily="2" charset="0"/>
              </a:rPr>
              <a:t>“If God does not exist, everything is permitted.” </a:t>
            </a:r>
            <a:r>
              <a:rPr lang="en-US" sz="5500" b="1" dirty="0" smtClean="0">
                <a:effectLst>
                  <a:outerShdw blurRad="50800" dist="38100" dir="8100000" algn="tr" rotWithShape="0">
                    <a:prstClr val="black">
                      <a:alpha val="40000"/>
                    </a:prstClr>
                  </a:outerShdw>
                </a:effectLst>
                <a:latin typeface="Forum" panose="02000000000000000000" pitchFamily="2" charset="0"/>
              </a:rPr>
              <a:t>Fyodor Dostoevsky</a:t>
            </a:r>
            <a:endParaRPr lang="en-US" sz="5500" b="1" dirty="0">
              <a:effectLst>
                <a:outerShdw blurRad="50800" dist="38100" dir="8100000" algn="tr" rotWithShape="0">
                  <a:prstClr val="black">
                    <a:alpha val="40000"/>
                  </a:prstClr>
                </a:outerShdw>
              </a:effectLst>
              <a:latin typeface="Forum" panose="02000000000000000000" pitchFamily="2" charset="0"/>
            </a:endParaRPr>
          </a:p>
        </p:txBody>
      </p:sp>
    </p:spTree>
    <p:extLst>
      <p:ext uri="{BB962C8B-B14F-4D97-AF65-F5344CB8AC3E}">
        <p14:creationId xmlns:p14="http://schemas.microsoft.com/office/powerpoint/2010/main" val="24293959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628650" y="1303873"/>
            <a:ext cx="7781059" cy="1323439"/>
          </a:xfrm>
          <a:prstGeom prst="rect">
            <a:avLst/>
          </a:prstGeom>
          <a:noFill/>
        </p:spPr>
        <p:txBody>
          <a:bodyPr wrap="square" rtlCol="0">
            <a:spAutoFit/>
          </a:bodyPr>
          <a:lstStyle/>
          <a:p>
            <a:r>
              <a:rPr lang="en-US" sz="4000" dirty="0" smtClean="0">
                <a:effectLst>
                  <a:outerShdw blurRad="50800" dist="38100" dir="8100000" algn="tr" rotWithShape="0">
                    <a:prstClr val="black">
                      <a:alpha val="40000"/>
                    </a:prstClr>
                  </a:outerShdw>
                </a:effectLst>
                <a:latin typeface="Forum" panose="02000000000000000000" pitchFamily="2" charset="0"/>
              </a:rPr>
              <a:t>“The taking away of God dissolves all.” </a:t>
            </a:r>
            <a:r>
              <a:rPr lang="en-US" sz="4000" b="1" dirty="0" smtClean="0">
                <a:effectLst>
                  <a:outerShdw blurRad="50800" dist="38100" dir="8100000" algn="tr" rotWithShape="0">
                    <a:prstClr val="black">
                      <a:alpha val="40000"/>
                    </a:prstClr>
                  </a:outerShdw>
                </a:effectLst>
                <a:latin typeface="Forum" panose="02000000000000000000" pitchFamily="2" charset="0"/>
              </a:rPr>
              <a:t>John</a:t>
            </a:r>
            <a:r>
              <a:rPr lang="en-US" sz="4000" dirty="0" smtClean="0">
                <a:effectLst>
                  <a:outerShdw blurRad="50800" dist="38100" dir="8100000" algn="tr" rotWithShape="0">
                    <a:prstClr val="black">
                      <a:alpha val="40000"/>
                    </a:prstClr>
                  </a:outerShdw>
                </a:effectLst>
                <a:latin typeface="Forum" panose="02000000000000000000" pitchFamily="2" charset="0"/>
              </a:rPr>
              <a:t> </a:t>
            </a:r>
            <a:r>
              <a:rPr lang="en-US" sz="4000" b="1" dirty="0" smtClean="0">
                <a:effectLst>
                  <a:outerShdw blurRad="50800" dist="38100" dir="8100000" algn="tr" rotWithShape="0">
                    <a:prstClr val="black">
                      <a:alpha val="40000"/>
                    </a:prstClr>
                  </a:outerShdw>
                </a:effectLst>
                <a:latin typeface="Forum" panose="02000000000000000000" pitchFamily="2" charset="0"/>
              </a:rPr>
              <a:t>Locke</a:t>
            </a:r>
            <a:endParaRPr lang="en-US" sz="4000" b="1" dirty="0">
              <a:effectLst>
                <a:outerShdw blurRad="50800" dist="38100" dir="8100000" algn="tr" rotWithShape="0">
                  <a:prstClr val="black">
                    <a:alpha val="40000"/>
                  </a:prstClr>
                </a:outerShdw>
              </a:effectLst>
              <a:latin typeface="Forum" panose="02000000000000000000" pitchFamily="2" charset="0"/>
            </a:endParaRPr>
          </a:p>
        </p:txBody>
      </p:sp>
      <p:sp>
        <p:nvSpPr>
          <p:cNvPr id="6" name="TextBox 5"/>
          <p:cNvSpPr txBox="1"/>
          <p:nvPr/>
        </p:nvSpPr>
        <p:spPr>
          <a:xfrm>
            <a:off x="734291" y="3429000"/>
            <a:ext cx="7781059" cy="2631490"/>
          </a:xfrm>
          <a:prstGeom prst="rect">
            <a:avLst/>
          </a:prstGeom>
          <a:noFill/>
        </p:spPr>
        <p:txBody>
          <a:bodyPr wrap="square" rtlCol="0">
            <a:spAutoFit/>
          </a:bodyPr>
          <a:lstStyle/>
          <a:p>
            <a:pPr algn="r"/>
            <a:r>
              <a:rPr lang="en-US" sz="5500" dirty="0" smtClean="0">
                <a:effectLst>
                  <a:outerShdw blurRad="50800" dist="38100" dir="8100000" algn="tr" rotWithShape="0">
                    <a:prstClr val="black">
                      <a:alpha val="40000"/>
                    </a:prstClr>
                  </a:outerShdw>
                </a:effectLst>
                <a:latin typeface="Forum" panose="02000000000000000000" pitchFamily="2" charset="0"/>
              </a:rPr>
              <a:t>“If God does not exist, everything is permitted.” </a:t>
            </a:r>
            <a:r>
              <a:rPr lang="en-US" sz="5500" b="1" dirty="0" smtClean="0">
                <a:effectLst>
                  <a:outerShdw blurRad="50800" dist="38100" dir="8100000" algn="tr" rotWithShape="0">
                    <a:prstClr val="black">
                      <a:alpha val="40000"/>
                    </a:prstClr>
                  </a:outerShdw>
                </a:effectLst>
                <a:latin typeface="Forum" panose="02000000000000000000" pitchFamily="2" charset="0"/>
              </a:rPr>
              <a:t>Fyodor Dostoevsky</a:t>
            </a:r>
            <a:endParaRPr lang="en-US" sz="5500" b="1" dirty="0">
              <a:effectLst>
                <a:outerShdw blurRad="50800" dist="38100" dir="8100000" algn="tr" rotWithShape="0">
                  <a:prstClr val="black">
                    <a:alpha val="40000"/>
                  </a:prstClr>
                </a:outerShdw>
              </a:effectLst>
              <a:latin typeface="Forum" panose="02000000000000000000" pitchFamily="2" charset="0"/>
            </a:endParaRPr>
          </a:p>
        </p:txBody>
      </p:sp>
      <p:pic>
        <p:nvPicPr>
          <p:cNvPr id="7" name="Picture 6"/>
          <p:cNvPicPr>
            <a:picLocks noChangeAspect="1"/>
          </p:cNvPicPr>
          <p:nvPr/>
        </p:nvPicPr>
        <p:blipFill>
          <a:blip r:embed="rId2"/>
          <a:stretch>
            <a:fillRect/>
          </a:stretch>
        </p:blipFill>
        <p:spPr>
          <a:xfrm>
            <a:off x="-793" y="0"/>
            <a:ext cx="9144793" cy="6858594"/>
          </a:xfrm>
          <a:prstGeom prst="rect">
            <a:avLst/>
          </a:prstGeom>
        </p:spPr>
      </p:pic>
      <p:sp>
        <p:nvSpPr>
          <p:cNvPr id="8" name="TextBox 7"/>
          <p:cNvSpPr txBox="1"/>
          <p:nvPr/>
        </p:nvSpPr>
        <p:spPr>
          <a:xfrm>
            <a:off x="734290" y="365126"/>
            <a:ext cx="7781059" cy="6324808"/>
          </a:xfrm>
          <a:prstGeom prst="rect">
            <a:avLst/>
          </a:prstGeom>
          <a:noFill/>
        </p:spPr>
        <p:txBody>
          <a:bodyPr wrap="square" rtlCol="0">
            <a:spAutoFit/>
          </a:bodyPr>
          <a:lstStyle/>
          <a:p>
            <a:r>
              <a:rPr lang="en-US" sz="4500" dirty="0" smtClean="0">
                <a:effectLst>
                  <a:outerShdw blurRad="50800" dist="38100" dir="8100000" algn="tr" rotWithShape="0">
                    <a:prstClr val="black">
                      <a:alpha val="40000"/>
                    </a:prstClr>
                  </a:outerShdw>
                </a:effectLst>
                <a:latin typeface="Forum" panose="02000000000000000000" pitchFamily="2" charset="0"/>
              </a:rPr>
              <a:t>“The final decisive edge enjoyed by scientific naturalism will come from its capacity to explain traditional religion, its chief competition, as a wholly material phenomenon. Theology is not likely to survive as an independent intellectual discipline.”</a:t>
            </a:r>
            <a:r>
              <a:rPr lang="en-US" sz="4000" dirty="0" smtClean="0">
                <a:effectLst>
                  <a:outerShdw blurRad="50800" dist="38100" dir="8100000" algn="tr" rotWithShape="0">
                    <a:prstClr val="black">
                      <a:alpha val="40000"/>
                    </a:prstClr>
                  </a:outerShdw>
                </a:effectLst>
                <a:latin typeface="Forum" panose="02000000000000000000" pitchFamily="2" charset="0"/>
              </a:rPr>
              <a:t> </a:t>
            </a:r>
            <a:r>
              <a:rPr lang="en-US" sz="4000" b="1" dirty="0" smtClean="0">
                <a:effectLst>
                  <a:outerShdw blurRad="50800" dist="38100" dir="8100000" algn="tr" rotWithShape="0">
                    <a:prstClr val="black">
                      <a:alpha val="40000"/>
                    </a:prstClr>
                  </a:outerShdw>
                </a:effectLst>
                <a:latin typeface="Forum" panose="02000000000000000000" pitchFamily="2" charset="0"/>
              </a:rPr>
              <a:t>E. O. Wilson</a:t>
            </a:r>
            <a:endParaRPr lang="en-US" sz="4000" b="1" dirty="0">
              <a:effectLst>
                <a:outerShdw blurRad="50800" dist="38100" dir="8100000" algn="tr" rotWithShape="0">
                  <a:prstClr val="black">
                    <a:alpha val="40000"/>
                  </a:prstClr>
                </a:outerShdw>
              </a:effectLst>
              <a:latin typeface="Forum" panose="02000000000000000000" pitchFamily="2" charset="0"/>
            </a:endParaRPr>
          </a:p>
        </p:txBody>
      </p:sp>
    </p:spTree>
    <p:extLst>
      <p:ext uri="{BB962C8B-B14F-4D97-AF65-F5344CB8AC3E}">
        <p14:creationId xmlns:p14="http://schemas.microsoft.com/office/powerpoint/2010/main" val="3515944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23456" y="3214255"/>
            <a:ext cx="7744690" cy="2092881"/>
          </a:xfrm>
          <a:prstGeom prst="rect">
            <a:avLst/>
          </a:prstGeom>
          <a:noFill/>
        </p:spPr>
        <p:txBody>
          <a:bodyPr wrap="square" rtlCol="0">
            <a:spAutoFit/>
          </a:bodyPr>
          <a:lstStyle/>
          <a:p>
            <a:pPr algn="ctr"/>
            <a:r>
              <a:rPr lang="en-US" sz="6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“could replicate the worse vices of religion”</a:t>
            </a:r>
            <a:endParaRPr lang="en-US" sz="6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p:txBody>
      </p:sp>
      <p:sp>
        <p:nvSpPr>
          <p:cNvPr id="6" name="TextBox 5"/>
          <p:cNvSpPr txBox="1"/>
          <p:nvPr/>
        </p:nvSpPr>
        <p:spPr>
          <a:xfrm>
            <a:off x="623456" y="1564719"/>
            <a:ext cx="7744690" cy="1092607"/>
          </a:xfrm>
          <a:prstGeom prst="rect">
            <a:avLst/>
          </a:prstGeom>
          <a:noFill/>
        </p:spPr>
        <p:txBody>
          <a:bodyPr wrap="square" rtlCol="0">
            <a:spAutoFit/>
          </a:bodyPr>
          <a:lstStyle/>
          <a:p>
            <a:pPr algn="ctr"/>
            <a:r>
              <a:rPr lang="en-US" sz="6500" b="1" u="sng"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atheism</a:t>
            </a:r>
            <a:endParaRPr lang="en-US" sz="6500" b="1" u="sng" dirty="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p:txBody>
      </p:sp>
    </p:spTree>
    <p:extLst>
      <p:ext uri="{BB962C8B-B14F-4D97-AF65-F5344CB8AC3E}">
        <p14:creationId xmlns:p14="http://schemas.microsoft.com/office/powerpoint/2010/main" val="1481745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685" y="361912"/>
            <a:ext cx="8088630" cy="4324261"/>
          </a:xfrm>
          <a:prstGeom prst="rect">
            <a:avLst/>
          </a:prstGeom>
          <a:noFill/>
        </p:spPr>
        <p:txBody>
          <a:bodyPr wrap="square" rtlCol="0">
            <a:spAutoFit/>
          </a:bodyPr>
          <a:lstStyle/>
          <a:p>
            <a:pPr algn="just"/>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He will render to each one according to his works:  to those who by patience in well-doing seek for glory and honor and immortality, he will give eternal life; but for those who are self-seeking and do not obey the truth, but obey unrighteousness, there will be wrath and fury. There will be tribulation and distress for every human being who does evil, the Jew first and also the Greek,  but glory and honor and peace for everyone who does good, the Jew first and also the Greek.  For God shows no partiality. </a:t>
            </a:r>
          </a:p>
        </p:txBody>
      </p:sp>
      <p:sp>
        <p:nvSpPr>
          <p:cNvPr id="6" name="TextBox 5"/>
          <p:cNvSpPr txBox="1"/>
          <p:nvPr/>
        </p:nvSpPr>
        <p:spPr>
          <a:xfrm>
            <a:off x="527685" y="5572031"/>
            <a:ext cx="8088630" cy="784830"/>
          </a:xfrm>
          <a:prstGeom prst="rect">
            <a:avLst/>
          </a:prstGeom>
          <a:noFill/>
        </p:spPr>
        <p:txBody>
          <a:bodyPr wrap="square" rtlCol="0">
            <a:spAutoFit/>
          </a:bodyPr>
          <a:lstStyle/>
          <a:p>
            <a:pPr algn="just"/>
            <a:r>
              <a:rPr lang="en-US" sz="4500" b="1"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Romans 2.6-16</a:t>
            </a:r>
            <a:endParaRPr lang="en-US" sz="4500" b="1"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endParaRPr>
          </a:p>
        </p:txBody>
      </p:sp>
    </p:spTree>
    <p:extLst>
      <p:ext uri="{BB962C8B-B14F-4D97-AF65-F5344CB8AC3E}">
        <p14:creationId xmlns:p14="http://schemas.microsoft.com/office/powerpoint/2010/main" val="2236398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685" y="292639"/>
            <a:ext cx="8088630" cy="5478423"/>
          </a:xfrm>
          <a:prstGeom prst="rect">
            <a:avLst/>
          </a:prstGeom>
          <a:noFill/>
        </p:spPr>
        <p:txBody>
          <a:bodyPr wrap="square" rtlCol="0">
            <a:spAutoFit/>
          </a:bodyPr>
          <a:lstStyle/>
          <a:p>
            <a:pPr algn="just"/>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For all who have sinned without the law will also perish without the law, and all who have sinned under the law will be judged by the law. For it is not the hearers of the law who are righteous before God, but the doers of the law who will be justified. For when Gentiles, who do not have the law, by nature do what the law requires, they are a law to themselves, even though they do not have the law. They show that the work of the law is written on their hearts, while their conscience also bears witness, and their conflicting thoughts accuse or even excuse them on that day when, according to my gospel, God judges the secrets of men by Christ Jesus. </a:t>
            </a:r>
          </a:p>
        </p:txBody>
      </p:sp>
      <p:sp>
        <p:nvSpPr>
          <p:cNvPr id="6" name="TextBox 5"/>
          <p:cNvSpPr txBox="1"/>
          <p:nvPr/>
        </p:nvSpPr>
        <p:spPr>
          <a:xfrm>
            <a:off x="527685" y="5572031"/>
            <a:ext cx="8088630" cy="784830"/>
          </a:xfrm>
          <a:prstGeom prst="rect">
            <a:avLst/>
          </a:prstGeom>
          <a:noFill/>
        </p:spPr>
        <p:txBody>
          <a:bodyPr wrap="square" rtlCol="0">
            <a:spAutoFit/>
          </a:bodyPr>
          <a:lstStyle/>
          <a:p>
            <a:pPr algn="just"/>
            <a:r>
              <a:rPr lang="en-US" sz="4500" b="1"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Romans 2.6-16</a:t>
            </a:r>
            <a:endParaRPr lang="en-US" sz="4500" b="1"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endParaRPr>
          </a:p>
        </p:txBody>
      </p:sp>
    </p:spTree>
    <p:extLst>
      <p:ext uri="{BB962C8B-B14F-4D97-AF65-F5344CB8AC3E}">
        <p14:creationId xmlns:p14="http://schemas.microsoft.com/office/powerpoint/2010/main" val="2949021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7" y="-594"/>
            <a:ext cx="9144793" cy="6858594"/>
          </a:xfrm>
          <a:prstGeom prst="rect">
            <a:avLst/>
          </a:prstGeom>
        </p:spPr>
      </p:pic>
      <p:sp>
        <p:nvSpPr>
          <p:cNvPr id="5" name="TextBox 4"/>
          <p:cNvSpPr txBox="1"/>
          <p:nvPr/>
        </p:nvSpPr>
        <p:spPr>
          <a:xfrm>
            <a:off x="628650" y="2199160"/>
            <a:ext cx="7781059" cy="1785104"/>
          </a:xfrm>
          <a:prstGeom prst="rect">
            <a:avLst/>
          </a:prstGeom>
          <a:noFill/>
        </p:spPr>
        <p:txBody>
          <a:bodyPr wrap="square" rtlCol="0">
            <a:spAutoFit/>
          </a:bodyPr>
          <a:lstStyle/>
          <a:p>
            <a:r>
              <a:rPr lang="en-US" sz="5500" dirty="0" smtClean="0">
                <a:effectLst>
                  <a:outerShdw blurRad="50800" dist="38100" dir="8100000" algn="tr" rotWithShape="0">
                    <a:prstClr val="black">
                      <a:alpha val="40000"/>
                    </a:prstClr>
                  </a:outerShdw>
                </a:effectLst>
                <a:latin typeface="Century Gothic" panose="020B0502020202020204" pitchFamily="34" charset="0"/>
              </a:rPr>
              <a:t>“‘Morals’ are simply a product of evolution.”</a:t>
            </a:r>
            <a:endParaRPr lang="en-US" sz="5500" b="1" dirty="0">
              <a:effectLst>
                <a:outerShdw blurRad="50800" dist="38100" dir="8100000" algn="tr" rotWithShape="0">
                  <a:prstClr val="black">
                    <a:alpha val="40000"/>
                  </a:prstClr>
                </a:outerShdw>
              </a:effectLst>
              <a:latin typeface="Century Gothic" panose="020B0502020202020204" pitchFamily="34" charset="0"/>
            </a:endParaRPr>
          </a:p>
        </p:txBody>
      </p:sp>
      <p:sp>
        <p:nvSpPr>
          <p:cNvPr id="7" name="TextBox 6"/>
          <p:cNvSpPr txBox="1"/>
          <p:nvPr/>
        </p:nvSpPr>
        <p:spPr>
          <a:xfrm>
            <a:off x="385329" y="5238244"/>
            <a:ext cx="7781059" cy="938719"/>
          </a:xfrm>
          <a:prstGeom prst="rect">
            <a:avLst/>
          </a:prstGeom>
          <a:noFill/>
        </p:spPr>
        <p:txBody>
          <a:bodyPr wrap="square" rtlCol="0">
            <a:spAutoFit/>
          </a:bodyPr>
          <a:lstStyle/>
          <a:p>
            <a:r>
              <a:rPr lang="en-US" sz="5500" b="1" dirty="0">
                <a:effectLst>
                  <a:outerShdw blurRad="50800" dist="38100" dir="8100000" algn="tr" rotWithShape="0">
                    <a:prstClr val="black">
                      <a:alpha val="40000"/>
                    </a:prstClr>
                  </a:outerShdw>
                </a:effectLst>
                <a:latin typeface="Century Gothic" panose="020B0502020202020204" pitchFamily="34" charset="0"/>
              </a:rPr>
              <a:t>d</a:t>
            </a:r>
            <a:r>
              <a:rPr lang="en-US" sz="5500" b="1" dirty="0" smtClean="0">
                <a:effectLst>
                  <a:outerShdw blurRad="50800" dist="38100" dir="8100000" algn="tr" rotWithShape="0">
                    <a:prstClr val="black">
                      <a:alpha val="40000"/>
                    </a:prstClr>
                  </a:outerShdw>
                </a:effectLst>
                <a:latin typeface="Century Gothic" panose="020B0502020202020204" pitchFamily="34" charset="0"/>
              </a:rPr>
              <a:t>enial #1</a:t>
            </a:r>
            <a:endParaRPr lang="en-US" sz="5500" b="1" dirty="0">
              <a:effectLst>
                <a:outerShdw blurRad="50800" dist="38100" dir="8100000" algn="tr"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3168589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628650" y="1303873"/>
            <a:ext cx="7781059" cy="1323439"/>
          </a:xfrm>
          <a:prstGeom prst="rect">
            <a:avLst/>
          </a:prstGeom>
          <a:noFill/>
        </p:spPr>
        <p:txBody>
          <a:bodyPr wrap="square" rtlCol="0">
            <a:spAutoFit/>
          </a:bodyPr>
          <a:lstStyle/>
          <a:p>
            <a:r>
              <a:rPr lang="en-US" sz="4000" dirty="0" smtClean="0">
                <a:effectLst>
                  <a:outerShdw blurRad="50800" dist="38100" dir="8100000" algn="tr" rotWithShape="0">
                    <a:prstClr val="black">
                      <a:alpha val="40000"/>
                    </a:prstClr>
                  </a:outerShdw>
                </a:effectLst>
                <a:latin typeface="Forum" panose="02000000000000000000" pitchFamily="2" charset="0"/>
              </a:rPr>
              <a:t>“The taking away of God dissolves all.” </a:t>
            </a:r>
            <a:r>
              <a:rPr lang="en-US" sz="4000" b="1" dirty="0" smtClean="0">
                <a:effectLst>
                  <a:outerShdw blurRad="50800" dist="38100" dir="8100000" algn="tr" rotWithShape="0">
                    <a:prstClr val="black">
                      <a:alpha val="40000"/>
                    </a:prstClr>
                  </a:outerShdw>
                </a:effectLst>
                <a:latin typeface="Forum" panose="02000000000000000000" pitchFamily="2" charset="0"/>
              </a:rPr>
              <a:t>John</a:t>
            </a:r>
            <a:r>
              <a:rPr lang="en-US" sz="4000" dirty="0" smtClean="0">
                <a:effectLst>
                  <a:outerShdw blurRad="50800" dist="38100" dir="8100000" algn="tr" rotWithShape="0">
                    <a:prstClr val="black">
                      <a:alpha val="40000"/>
                    </a:prstClr>
                  </a:outerShdw>
                </a:effectLst>
                <a:latin typeface="Forum" panose="02000000000000000000" pitchFamily="2" charset="0"/>
              </a:rPr>
              <a:t> </a:t>
            </a:r>
            <a:r>
              <a:rPr lang="en-US" sz="4000" b="1" dirty="0" smtClean="0">
                <a:effectLst>
                  <a:outerShdw blurRad="50800" dist="38100" dir="8100000" algn="tr" rotWithShape="0">
                    <a:prstClr val="black">
                      <a:alpha val="40000"/>
                    </a:prstClr>
                  </a:outerShdw>
                </a:effectLst>
                <a:latin typeface="Forum" panose="02000000000000000000" pitchFamily="2" charset="0"/>
              </a:rPr>
              <a:t>Locke</a:t>
            </a:r>
            <a:endParaRPr lang="en-US" sz="4000" b="1" dirty="0">
              <a:effectLst>
                <a:outerShdw blurRad="50800" dist="38100" dir="8100000" algn="tr" rotWithShape="0">
                  <a:prstClr val="black">
                    <a:alpha val="40000"/>
                  </a:prstClr>
                </a:outerShdw>
              </a:effectLst>
              <a:latin typeface="Forum" panose="02000000000000000000" pitchFamily="2" charset="0"/>
            </a:endParaRPr>
          </a:p>
        </p:txBody>
      </p:sp>
      <p:sp>
        <p:nvSpPr>
          <p:cNvPr id="6" name="TextBox 5"/>
          <p:cNvSpPr txBox="1"/>
          <p:nvPr/>
        </p:nvSpPr>
        <p:spPr>
          <a:xfrm>
            <a:off x="734291" y="3429000"/>
            <a:ext cx="7781059" cy="2631490"/>
          </a:xfrm>
          <a:prstGeom prst="rect">
            <a:avLst/>
          </a:prstGeom>
          <a:noFill/>
        </p:spPr>
        <p:txBody>
          <a:bodyPr wrap="square" rtlCol="0">
            <a:spAutoFit/>
          </a:bodyPr>
          <a:lstStyle/>
          <a:p>
            <a:pPr algn="r"/>
            <a:r>
              <a:rPr lang="en-US" sz="5500" dirty="0" smtClean="0">
                <a:effectLst>
                  <a:outerShdw blurRad="50800" dist="38100" dir="8100000" algn="tr" rotWithShape="0">
                    <a:prstClr val="black">
                      <a:alpha val="40000"/>
                    </a:prstClr>
                  </a:outerShdw>
                </a:effectLst>
                <a:latin typeface="Forum" panose="02000000000000000000" pitchFamily="2" charset="0"/>
              </a:rPr>
              <a:t>“If God does not exist, everything is permitted.” </a:t>
            </a:r>
            <a:r>
              <a:rPr lang="en-US" sz="5500" b="1" dirty="0" smtClean="0">
                <a:effectLst>
                  <a:outerShdw blurRad="50800" dist="38100" dir="8100000" algn="tr" rotWithShape="0">
                    <a:prstClr val="black">
                      <a:alpha val="40000"/>
                    </a:prstClr>
                  </a:outerShdw>
                </a:effectLst>
                <a:latin typeface="Forum" panose="02000000000000000000" pitchFamily="2" charset="0"/>
              </a:rPr>
              <a:t>Fyodor Dostoevsky</a:t>
            </a:r>
            <a:endParaRPr lang="en-US" sz="5500" b="1" dirty="0">
              <a:effectLst>
                <a:outerShdw blurRad="50800" dist="38100" dir="8100000" algn="tr" rotWithShape="0">
                  <a:prstClr val="black">
                    <a:alpha val="40000"/>
                  </a:prstClr>
                </a:outerShdw>
              </a:effectLst>
              <a:latin typeface="Forum" panose="02000000000000000000" pitchFamily="2" charset="0"/>
            </a:endParaRPr>
          </a:p>
        </p:txBody>
      </p:sp>
      <p:pic>
        <p:nvPicPr>
          <p:cNvPr id="7" name="Picture 6"/>
          <p:cNvPicPr>
            <a:picLocks noChangeAspect="1"/>
          </p:cNvPicPr>
          <p:nvPr/>
        </p:nvPicPr>
        <p:blipFill>
          <a:blip r:embed="rId2"/>
          <a:stretch>
            <a:fillRect/>
          </a:stretch>
        </p:blipFill>
        <p:spPr>
          <a:xfrm>
            <a:off x="-793" y="0"/>
            <a:ext cx="9144793" cy="6858594"/>
          </a:xfrm>
          <a:prstGeom prst="rect">
            <a:avLst/>
          </a:prstGeom>
        </p:spPr>
      </p:pic>
      <p:sp>
        <p:nvSpPr>
          <p:cNvPr id="8" name="TextBox 7"/>
          <p:cNvSpPr txBox="1"/>
          <p:nvPr/>
        </p:nvSpPr>
        <p:spPr>
          <a:xfrm>
            <a:off x="734290" y="521851"/>
            <a:ext cx="7781059" cy="6017032"/>
          </a:xfrm>
          <a:prstGeom prst="rect">
            <a:avLst/>
          </a:prstGeom>
          <a:noFill/>
        </p:spPr>
        <p:txBody>
          <a:bodyPr wrap="square" rtlCol="0">
            <a:spAutoFit/>
          </a:bodyPr>
          <a:lstStyle/>
          <a:p>
            <a:r>
              <a:rPr lang="en-US" sz="4000" dirty="0" smtClean="0">
                <a:effectLst>
                  <a:outerShdw blurRad="50800" dist="38100" dir="8100000" algn="tr" rotWithShape="0">
                    <a:prstClr val="black">
                      <a:alpha val="40000"/>
                    </a:prstClr>
                  </a:outerShdw>
                </a:effectLst>
                <a:latin typeface="Forum" panose="02000000000000000000" pitchFamily="2" charset="0"/>
              </a:rPr>
              <a:t>“I do not, for a minute, believe that our conviction that torturing children is either some kind of curious, disguised genetic strategy or just a convention of our society….It is a </a:t>
            </a:r>
            <a:r>
              <a:rPr lang="en-US" sz="4000" b="1" dirty="0" smtClean="0">
                <a:effectLst>
                  <a:outerShdw blurRad="50800" dist="38100" dir="8100000" algn="tr" rotWithShape="0">
                    <a:prstClr val="black">
                      <a:alpha val="40000"/>
                    </a:prstClr>
                  </a:outerShdw>
                </a:effectLst>
                <a:latin typeface="Forum" panose="02000000000000000000" pitchFamily="2" charset="0"/>
              </a:rPr>
              <a:t>fact</a:t>
            </a:r>
            <a:r>
              <a:rPr lang="en-US" sz="4000" dirty="0" smtClean="0">
                <a:effectLst>
                  <a:outerShdw blurRad="50800" dist="38100" dir="8100000" algn="tr" rotWithShape="0">
                    <a:prstClr val="black">
                      <a:alpha val="40000"/>
                    </a:prstClr>
                  </a:outerShdw>
                </a:effectLst>
                <a:latin typeface="Forum" panose="02000000000000000000" pitchFamily="2" charset="0"/>
              </a:rPr>
              <a:t> about the world that torturing children is wrong.”</a:t>
            </a:r>
          </a:p>
          <a:p>
            <a:pPr algn="r"/>
            <a:r>
              <a:rPr lang="en-US" sz="3500" dirty="0" smtClean="0">
                <a:effectLst>
                  <a:outerShdw blurRad="50800" dist="38100" dir="8100000" algn="tr" rotWithShape="0">
                    <a:prstClr val="black">
                      <a:alpha val="40000"/>
                    </a:prstClr>
                  </a:outerShdw>
                </a:effectLst>
                <a:latin typeface="Century Gothic" panose="020B0502020202020204" pitchFamily="34" charset="0"/>
              </a:rPr>
              <a:t/>
            </a:r>
            <a:br>
              <a:rPr lang="en-US" sz="3500" dirty="0" smtClean="0">
                <a:effectLst>
                  <a:outerShdw blurRad="50800" dist="38100" dir="8100000" algn="tr" rotWithShape="0">
                    <a:prstClr val="black">
                      <a:alpha val="40000"/>
                    </a:prstClr>
                  </a:outerShdw>
                </a:effectLst>
                <a:latin typeface="Century Gothic" panose="020B0502020202020204" pitchFamily="34" charset="0"/>
              </a:rPr>
            </a:br>
            <a:r>
              <a:rPr lang="en-US" sz="3500" dirty="0" smtClean="0">
                <a:effectLst>
                  <a:outerShdw blurRad="50800" dist="38100" dir="8100000" algn="tr" rotWithShape="0">
                    <a:prstClr val="black">
                      <a:alpha val="40000"/>
                    </a:prstClr>
                  </a:outerShdw>
                </a:effectLst>
                <a:latin typeface="Century Gothic" panose="020B0502020202020204" pitchFamily="34" charset="0"/>
              </a:rPr>
              <a:t>Sir John Polkinghorne</a:t>
            </a:r>
          </a:p>
          <a:p>
            <a:pPr algn="r"/>
            <a:r>
              <a:rPr lang="en-US" sz="3500" dirty="0" smtClean="0">
                <a:effectLst>
                  <a:outerShdw blurRad="50800" dist="38100" dir="8100000" algn="tr" rotWithShape="0">
                    <a:prstClr val="black">
                      <a:alpha val="40000"/>
                    </a:prstClr>
                  </a:outerShdw>
                </a:effectLst>
                <a:latin typeface="Century Gothic" panose="020B0502020202020204" pitchFamily="34" charset="0"/>
              </a:rPr>
              <a:t>Theoretical Physicist</a:t>
            </a:r>
            <a:endParaRPr lang="en-US" sz="3500" dirty="0">
              <a:effectLst>
                <a:outerShdw blurRad="50800" dist="38100" dir="8100000" algn="tr"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2381196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797</Words>
  <Application>Microsoft Office PowerPoint</Application>
  <PresentationFormat>On-screen Show (4:3)</PresentationFormat>
  <Paragraphs>53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Airplane</vt:lpstr>
      <vt:lpstr>Century Gothic</vt:lpstr>
      <vt:lpstr>Calibri Light</vt:lpstr>
      <vt:lpstr>Arial</vt:lpstr>
      <vt:lpstr>Calibri</vt:lpstr>
      <vt:lpstr>Forum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18</cp:revision>
  <dcterms:created xsi:type="dcterms:W3CDTF">2015-06-24T18:49:28Z</dcterms:created>
  <dcterms:modified xsi:type="dcterms:W3CDTF">2015-06-24T20:29:26Z</dcterms:modified>
</cp:coreProperties>
</file>