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sldIdLst>
    <p:sldId id="256" r:id="rId2"/>
    <p:sldId id="279" r:id="rId3"/>
    <p:sldId id="259" r:id="rId4"/>
    <p:sldId id="280" r:id="rId5"/>
    <p:sldId id="263" r:id="rId6"/>
    <p:sldId id="281" r:id="rId7"/>
    <p:sldId id="282" r:id="rId8"/>
    <p:sldId id="283" r:id="rId9"/>
    <p:sldId id="284" r:id="rId10"/>
    <p:sldId id="285" r:id="rId11"/>
    <p:sldId id="286" r:id="rId12"/>
    <p:sldId id="287" r:id="rId13"/>
    <p:sldId id="288" r:id="rId14"/>
    <p:sldId id="258" r:id="rId15"/>
    <p:sldId id="289" r:id="rId16"/>
    <p:sldId id="262" r:id="rId17"/>
    <p:sldId id="260" r:id="rId18"/>
    <p:sldId id="290" r:id="rId19"/>
    <p:sldId id="291" r:id="rId20"/>
    <p:sldId id="292" r:id="rId21"/>
    <p:sldId id="293" r:id="rId22"/>
    <p:sldId id="294"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Airship 27" panose="00000400000000000000" pitchFamily="2" charset="0"/>
      <p:regular r:id="rId35"/>
    </p:embeddedFont>
    <p:embeddedFont>
      <p:font typeface="Hero" panose="02000506000000020004" pitchFamily="50" charset="0"/>
      <p:regular r:id="rId36"/>
    </p:embeddedFont>
    <p:embeddedFont>
      <p:font typeface="Airplane"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94C"/>
    <a:srgbClr val="2D1C1D"/>
    <a:srgbClr val="7E97C5"/>
    <a:srgbClr val="1D4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11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8B77D-8C50-444C-9A14-1F17C1ACE209}" type="datetimeFigureOut">
              <a:rPr lang="en-US" smtClean="0"/>
              <a:t>6/23/2015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37D27-953A-47C0-BCE4-0C93AE2E5E8D}" type="slidenum">
              <a:rPr lang="en-US" smtClean="0"/>
              <a:t>‹#›</a:t>
            </a:fld>
            <a:endParaRPr lang="en-US"/>
          </a:p>
        </p:txBody>
      </p:sp>
    </p:spTree>
    <p:extLst>
      <p:ext uri="{BB962C8B-B14F-4D97-AF65-F5344CB8AC3E}">
        <p14:creationId xmlns:p14="http://schemas.microsoft.com/office/powerpoint/2010/main" val="266607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37D27-953A-47C0-BCE4-0C93AE2E5E8D}" type="slidenum">
              <a:rPr lang="en-US" smtClean="0"/>
              <a:t>13</a:t>
            </a:fld>
            <a:endParaRPr lang="en-US"/>
          </a:p>
        </p:txBody>
      </p:sp>
    </p:spTree>
    <p:extLst>
      <p:ext uri="{BB962C8B-B14F-4D97-AF65-F5344CB8AC3E}">
        <p14:creationId xmlns:p14="http://schemas.microsoft.com/office/powerpoint/2010/main" val="5023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6A42F5-CF11-4C40-843D-FB547EBA5990}"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D8766-EC00-4D2D-BAE4-894C209570C2}" type="slidenum">
              <a:rPr lang="en-US" smtClean="0"/>
              <a:t>‹#›</a:t>
            </a:fld>
            <a:endParaRPr lang="en-US"/>
          </a:p>
        </p:txBody>
      </p:sp>
    </p:spTree>
    <p:extLst>
      <p:ext uri="{BB962C8B-B14F-4D97-AF65-F5344CB8AC3E}">
        <p14:creationId xmlns:p14="http://schemas.microsoft.com/office/powerpoint/2010/main" val="93101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6A42F5-CF11-4C40-843D-FB547EBA5990}"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D8766-EC00-4D2D-BAE4-894C209570C2}" type="slidenum">
              <a:rPr lang="en-US" smtClean="0"/>
              <a:t>‹#›</a:t>
            </a:fld>
            <a:endParaRPr lang="en-US"/>
          </a:p>
        </p:txBody>
      </p:sp>
    </p:spTree>
    <p:extLst>
      <p:ext uri="{BB962C8B-B14F-4D97-AF65-F5344CB8AC3E}">
        <p14:creationId xmlns:p14="http://schemas.microsoft.com/office/powerpoint/2010/main" val="165217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6A42F5-CF11-4C40-843D-FB547EBA5990}"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D8766-EC00-4D2D-BAE4-894C209570C2}" type="slidenum">
              <a:rPr lang="en-US" smtClean="0"/>
              <a:t>‹#›</a:t>
            </a:fld>
            <a:endParaRPr lang="en-US"/>
          </a:p>
        </p:txBody>
      </p:sp>
    </p:spTree>
    <p:extLst>
      <p:ext uri="{BB962C8B-B14F-4D97-AF65-F5344CB8AC3E}">
        <p14:creationId xmlns:p14="http://schemas.microsoft.com/office/powerpoint/2010/main" val="53569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6A42F5-CF11-4C40-843D-FB547EBA5990}"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D8766-EC00-4D2D-BAE4-894C209570C2}" type="slidenum">
              <a:rPr lang="en-US" smtClean="0"/>
              <a:t>‹#›</a:t>
            </a:fld>
            <a:endParaRPr lang="en-US"/>
          </a:p>
        </p:txBody>
      </p:sp>
    </p:spTree>
    <p:extLst>
      <p:ext uri="{BB962C8B-B14F-4D97-AF65-F5344CB8AC3E}">
        <p14:creationId xmlns:p14="http://schemas.microsoft.com/office/powerpoint/2010/main" val="125544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A42F5-CF11-4C40-843D-FB547EBA5990}"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D8766-EC00-4D2D-BAE4-894C209570C2}" type="slidenum">
              <a:rPr lang="en-US" smtClean="0"/>
              <a:t>‹#›</a:t>
            </a:fld>
            <a:endParaRPr lang="en-US"/>
          </a:p>
        </p:txBody>
      </p:sp>
    </p:spTree>
    <p:extLst>
      <p:ext uri="{BB962C8B-B14F-4D97-AF65-F5344CB8AC3E}">
        <p14:creationId xmlns:p14="http://schemas.microsoft.com/office/powerpoint/2010/main" val="401879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6A42F5-CF11-4C40-843D-FB547EBA5990}"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D8766-EC00-4D2D-BAE4-894C209570C2}" type="slidenum">
              <a:rPr lang="en-US" smtClean="0"/>
              <a:t>‹#›</a:t>
            </a:fld>
            <a:endParaRPr lang="en-US"/>
          </a:p>
        </p:txBody>
      </p:sp>
    </p:spTree>
    <p:extLst>
      <p:ext uri="{BB962C8B-B14F-4D97-AF65-F5344CB8AC3E}">
        <p14:creationId xmlns:p14="http://schemas.microsoft.com/office/powerpoint/2010/main" val="379871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6A42F5-CF11-4C40-843D-FB547EBA5990}" type="datetimeFigureOut">
              <a:rPr lang="en-US" smtClean="0"/>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D8766-EC00-4D2D-BAE4-894C209570C2}" type="slidenum">
              <a:rPr lang="en-US" smtClean="0"/>
              <a:t>‹#›</a:t>
            </a:fld>
            <a:endParaRPr lang="en-US"/>
          </a:p>
        </p:txBody>
      </p:sp>
    </p:spTree>
    <p:extLst>
      <p:ext uri="{BB962C8B-B14F-4D97-AF65-F5344CB8AC3E}">
        <p14:creationId xmlns:p14="http://schemas.microsoft.com/office/powerpoint/2010/main" val="10260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6A42F5-CF11-4C40-843D-FB547EBA5990}" type="datetimeFigureOut">
              <a:rPr lang="en-US" smtClean="0"/>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D8766-EC00-4D2D-BAE4-894C209570C2}" type="slidenum">
              <a:rPr lang="en-US" smtClean="0"/>
              <a:t>‹#›</a:t>
            </a:fld>
            <a:endParaRPr lang="en-US"/>
          </a:p>
        </p:txBody>
      </p:sp>
    </p:spTree>
    <p:extLst>
      <p:ext uri="{BB962C8B-B14F-4D97-AF65-F5344CB8AC3E}">
        <p14:creationId xmlns:p14="http://schemas.microsoft.com/office/powerpoint/2010/main" val="370177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A42F5-CF11-4C40-843D-FB547EBA5990}" type="datetimeFigureOut">
              <a:rPr lang="en-US" smtClean="0"/>
              <a:t>6/23/2015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7D8766-EC00-4D2D-BAE4-894C209570C2}" type="slidenum">
              <a:rPr lang="en-US" smtClean="0"/>
              <a:t>‹#›</a:t>
            </a:fld>
            <a:endParaRPr lang="en-US"/>
          </a:p>
        </p:txBody>
      </p:sp>
    </p:spTree>
    <p:extLst>
      <p:ext uri="{BB962C8B-B14F-4D97-AF65-F5344CB8AC3E}">
        <p14:creationId xmlns:p14="http://schemas.microsoft.com/office/powerpoint/2010/main" val="31528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A42F5-CF11-4C40-843D-FB547EBA5990}"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D8766-EC00-4D2D-BAE4-894C209570C2}" type="slidenum">
              <a:rPr lang="en-US" smtClean="0"/>
              <a:t>‹#›</a:t>
            </a:fld>
            <a:endParaRPr lang="en-US"/>
          </a:p>
        </p:txBody>
      </p:sp>
    </p:spTree>
    <p:extLst>
      <p:ext uri="{BB962C8B-B14F-4D97-AF65-F5344CB8AC3E}">
        <p14:creationId xmlns:p14="http://schemas.microsoft.com/office/powerpoint/2010/main" val="153173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A42F5-CF11-4C40-843D-FB547EBA5990}"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D8766-EC00-4D2D-BAE4-894C209570C2}" type="slidenum">
              <a:rPr lang="en-US" smtClean="0"/>
              <a:t>‹#›</a:t>
            </a:fld>
            <a:endParaRPr lang="en-US"/>
          </a:p>
        </p:txBody>
      </p:sp>
    </p:spTree>
    <p:extLst>
      <p:ext uri="{BB962C8B-B14F-4D97-AF65-F5344CB8AC3E}">
        <p14:creationId xmlns:p14="http://schemas.microsoft.com/office/powerpoint/2010/main" val="408550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A42F5-CF11-4C40-843D-FB547EBA5990}" type="datetimeFigureOut">
              <a:rPr lang="en-US" smtClean="0"/>
              <a:t>6/23/2015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D8766-EC00-4D2D-BAE4-894C209570C2}" type="slidenum">
              <a:rPr lang="en-US" smtClean="0"/>
              <a:t>‹#›</a:t>
            </a:fld>
            <a:endParaRPr lang="en-US"/>
          </a:p>
        </p:txBody>
      </p:sp>
    </p:spTree>
    <p:extLst>
      <p:ext uri="{BB962C8B-B14F-4D97-AF65-F5344CB8AC3E}">
        <p14:creationId xmlns:p14="http://schemas.microsoft.com/office/powerpoint/2010/main" val="448860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2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969818" y="1305341"/>
            <a:ext cx="7716982" cy="4247317"/>
          </a:xfrm>
          <a:prstGeom prst="rect">
            <a:avLst/>
          </a:prstGeom>
          <a:noFill/>
        </p:spPr>
        <p:txBody>
          <a:bodyPr wrap="square" rtlCol="0">
            <a:spAutoFit/>
          </a:bodyPr>
          <a:lstStyle/>
          <a:p>
            <a:pPr marL="914400" indent="-914400">
              <a:lnSpc>
                <a:spcPct val="150000"/>
              </a:lnSpc>
              <a:buFont typeface="+mj-lt"/>
              <a:buAutoNum type="arabicPeriod"/>
            </a:pPr>
            <a:r>
              <a:rPr lang="en-US" sz="4500" b="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Gravity</a:t>
            </a:r>
          </a:p>
          <a:p>
            <a:pPr marL="914400" indent="-914400">
              <a:lnSpc>
                <a:spcPct val="150000"/>
              </a:lnSpc>
              <a:buFont typeface="+mj-lt"/>
              <a:buAutoNum type="arabicPeriod"/>
            </a:pPr>
            <a:r>
              <a:rPr lang="en-US" sz="4500" b="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Electromagnetic force</a:t>
            </a:r>
          </a:p>
          <a:p>
            <a:pPr marL="914400" indent="-914400">
              <a:lnSpc>
                <a:spcPct val="150000"/>
              </a:lnSpc>
              <a:buFont typeface="+mj-lt"/>
              <a:buAutoNum type="arabicPeriod"/>
            </a:pPr>
            <a:r>
              <a:rPr lang="en-US" sz="4500" b="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Strong nuclear force</a:t>
            </a:r>
          </a:p>
          <a:p>
            <a:pPr marL="914400" indent="-914400">
              <a:lnSpc>
                <a:spcPct val="150000"/>
              </a:lnSpc>
              <a:buFont typeface="+mj-lt"/>
              <a:buAutoNum type="arabicPeriod"/>
            </a:pPr>
            <a:r>
              <a:rPr lang="en-US" sz="4500" b="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Weak nuclear force</a:t>
            </a:r>
            <a:endParaRPr lang="en-US" sz="4500" b="1"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107556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sp>
        <p:nvSpPr>
          <p:cNvPr id="4" name="Oval 3"/>
          <p:cNvSpPr/>
          <p:nvPr/>
        </p:nvSpPr>
        <p:spPr>
          <a:xfrm>
            <a:off x="5555673" y="1939635"/>
            <a:ext cx="3061855" cy="30064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496292" y="2999508"/>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757055" y="3442852"/>
            <a:ext cx="2660072"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2" name="Curved Left Arrow 1"/>
          <p:cNvSpPr/>
          <p:nvPr/>
        </p:nvSpPr>
        <p:spPr>
          <a:xfrm>
            <a:off x="1995053" y="2687782"/>
            <a:ext cx="512620" cy="1496291"/>
          </a:xfrm>
          <a:prstGeom prst="curvedLef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9" name="Curved Left Arrow 8"/>
          <p:cNvSpPr/>
          <p:nvPr/>
        </p:nvSpPr>
        <p:spPr>
          <a:xfrm flipH="1" flipV="1">
            <a:off x="1149928" y="2583870"/>
            <a:ext cx="554184" cy="1496291"/>
          </a:xfrm>
          <a:prstGeom prst="curvedLef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6" name="Right Arrow 5"/>
          <p:cNvSpPr/>
          <p:nvPr/>
        </p:nvSpPr>
        <p:spPr>
          <a:xfrm rot="5400000">
            <a:off x="1194957" y="1676402"/>
            <a:ext cx="1309254" cy="401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9101107">
            <a:off x="2428004" y="2311264"/>
            <a:ext cx="1309254" cy="401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510293">
            <a:off x="3815" y="2212294"/>
            <a:ext cx="1309254" cy="401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6200000">
            <a:off x="1188031" y="4524935"/>
            <a:ext cx="1309254" cy="401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2926604">
            <a:off x="2378549" y="4162276"/>
            <a:ext cx="1309254" cy="355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9191415">
            <a:off x="93877" y="4087798"/>
            <a:ext cx="1309254" cy="401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86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P spid="9" grpId="0" animBg="1"/>
      <p:bldP spid="9" grpId="1" animBg="1"/>
      <p:bldP spid="6"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sp>
        <p:nvSpPr>
          <p:cNvPr id="4" name="Oval 3"/>
          <p:cNvSpPr/>
          <p:nvPr/>
        </p:nvSpPr>
        <p:spPr>
          <a:xfrm>
            <a:off x="5555673" y="1939635"/>
            <a:ext cx="3061855" cy="3006435"/>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496292" y="2999508"/>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rot="644921">
            <a:off x="6156158" y="3850105"/>
            <a:ext cx="930442" cy="368603"/>
          </a:xfrm>
          <a:prstGeom prst="ellipse">
            <a:avLst/>
          </a:prstGeom>
          <a:solidFill>
            <a:schemeClr val="accent2"/>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p:cNvSpPr/>
          <p:nvPr/>
        </p:nvSpPr>
        <p:spPr>
          <a:xfrm rot="9505035">
            <a:off x="5975530" y="850146"/>
            <a:ext cx="2106209" cy="2266131"/>
          </a:xfrm>
          <a:prstGeom prst="arc">
            <a:avLst>
              <a:gd name="adj1" fmla="val 13156049"/>
              <a:gd name="adj2" fmla="val 259319"/>
            </a:avLst>
          </a:prstGeom>
          <a:ln w="793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rot="9505035">
            <a:off x="5730226" y="692698"/>
            <a:ext cx="4245505" cy="2388607"/>
          </a:xfrm>
          <a:prstGeom prst="arc">
            <a:avLst>
              <a:gd name="adj1" fmla="val 15473957"/>
              <a:gd name="adj2" fmla="val 259319"/>
            </a:avLst>
          </a:prstGeom>
          <a:ln w="793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9505035">
            <a:off x="5537019" y="1823528"/>
            <a:ext cx="4424101" cy="2502090"/>
          </a:xfrm>
          <a:prstGeom prst="arc">
            <a:avLst>
              <a:gd name="adj1" fmla="val 15473957"/>
              <a:gd name="adj2" fmla="val 259319"/>
            </a:avLst>
          </a:prstGeom>
          <a:ln w="793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Explosion 1 9"/>
          <p:cNvSpPr/>
          <p:nvPr/>
        </p:nvSpPr>
        <p:spPr>
          <a:xfrm>
            <a:off x="3158836" y="346364"/>
            <a:ext cx="540328" cy="609600"/>
          </a:xfrm>
          <a:prstGeom prst="irregularSeal1">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xplosion 1 19"/>
          <p:cNvSpPr/>
          <p:nvPr/>
        </p:nvSpPr>
        <p:spPr>
          <a:xfrm>
            <a:off x="3520887" y="792751"/>
            <a:ext cx="540328" cy="609600"/>
          </a:xfrm>
          <a:prstGeom prst="irregularSeal1">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xplosion 1 32"/>
          <p:cNvSpPr/>
          <p:nvPr/>
        </p:nvSpPr>
        <p:spPr>
          <a:xfrm>
            <a:off x="4091470" y="1330035"/>
            <a:ext cx="540328" cy="609600"/>
          </a:xfrm>
          <a:prstGeom prst="irregularSeal1">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xplosion 1 33"/>
          <p:cNvSpPr/>
          <p:nvPr/>
        </p:nvSpPr>
        <p:spPr>
          <a:xfrm>
            <a:off x="4804767" y="1887001"/>
            <a:ext cx="540328" cy="609600"/>
          </a:xfrm>
          <a:prstGeom prst="irregularSeal1">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xplosion 1 34"/>
          <p:cNvSpPr/>
          <p:nvPr/>
        </p:nvSpPr>
        <p:spPr>
          <a:xfrm>
            <a:off x="5385025" y="2324459"/>
            <a:ext cx="540328" cy="609600"/>
          </a:xfrm>
          <a:prstGeom prst="irregularSeal1">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xplosion 1 35"/>
          <p:cNvSpPr/>
          <p:nvPr/>
        </p:nvSpPr>
        <p:spPr>
          <a:xfrm>
            <a:off x="4717451" y="5414692"/>
            <a:ext cx="540328" cy="609600"/>
          </a:xfrm>
          <a:prstGeom prst="irregularSeal1">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xplosion 1 36"/>
          <p:cNvSpPr/>
          <p:nvPr/>
        </p:nvSpPr>
        <p:spPr>
          <a:xfrm>
            <a:off x="7749069" y="210280"/>
            <a:ext cx="540328" cy="609600"/>
          </a:xfrm>
          <a:prstGeom prst="irregularSeal1">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7461591" y="743352"/>
            <a:ext cx="391388" cy="89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345095" y="4682836"/>
            <a:ext cx="580258" cy="646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8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xit" presetSubtype="0" fill="hold" grpId="1"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xit" presetSubtype="0" fill="hold" grpId="1" nodeType="withEffect">
                                  <p:stCondLst>
                                    <p:cond delay="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xit" presetSubtype="0" fill="hold" grpId="1" nodeType="withEffect">
                                  <p:stCondLst>
                                    <p:cond delay="0"/>
                                  </p:stCondLst>
                                  <p:childTnLst>
                                    <p:animEffect transition="out" filter="fade">
                                      <p:cBhvr>
                                        <p:cTn id="44" dur="500"/>
                                        <p:tgtEl>
                                          <p:spTgt spid="34"/>
                                        </p:tgtEl>
                                      </p:cBhvr>
                                    </p:animEffect>
                                    <p:set>
                                      <p:cBhvr>
                                        <p:cTn id="45" dur="1" fill="hold">
                                          <p:stCondLst>
                                            <p:cond delay="499"/>
                                          </p:stCondLst>
                                        </p:cTn>
                                        <p:tgtEl>
                                          <p:spTgt spid="34"/>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0" grpId="0" animBg="1"/>
      <p:bldP spid="20" grpId="1" animBg="1"/>
      <p:bldP spid="33" grpId="0" animBg="1"/>
      <p:bldP spid="33" grpId="1" animBg="1"/>
      <p:bldP spid="34" grpId="0" animBg="1"/>
      <p:bldP spid="34" grpId="1" animBg="1"/>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92760" y="5364480"/>
            <a:ext cx="4775200" cy="1631216"/>
          </a:xfrm>
          <a:prstGeom prst="rect">
            <a:avLst/>
          </a:prstGeom>
          <a:noFill/>
        </p:spPr>
        <p:txBody>
          <a:bodyPr wrap="square" rtlCol="0">
            <a:spAutoFit/>
          </a:bodyPr>
          <a:lstStyle/>
          <a:p>
            <a:r>
              <a:rPr lang="en-US" sz="5000" dirty="0" smtClean="0">
                <a:latin typeface="Airplane" pitchFamily="2" charset="0"/>
                <a:ea typeface="Airplane" pitchFamily="2" charset="0"/>
              </a:rPr>
              <a:t>dr. </a:t>
            </a:r>
            <a:r>
              <a:rPr lang="en-US" sz="5000" dirty="0" err="1" smtClean="0">
                <a:latin typeface="Airplane" pitchFamily="2" charset="0"/>
                <a:ea typeface="Airplane" pitchFamily="2" charset="0"/>
              </a:rPr>
              <a:t>francis</a:t>
            </a:r>
            <a:r>
              <a:rPr lang="en-US" sz="5000" dirty="0" smtClean="0">
                <a:latin typeface="Airplane" pitchFamily="2" charset="0"/>
                <a:ea typeface="Airplane" pitchFamily="2" charset="0"/>
              </a:rPr>
              <a:t> </a:t>
            </a:r>
            <a:r>
              <a:rPr lang="en-US" sz="5000" dirty="0" err="1" smtClean="0">
                <a:latin typeface="Airplane" pitchFamily="2" charset="0"/>
                <a:ea typeface="Airplane" pitchFamily="2" charset="0"/>
              </a:rPr>
              <a:t>collins</a:t>
            </a:r>
            <a:endParaRPr lang="en-US" sz="5000" dirty="0" smtClean="0">
              <a:latin typeface="Airplane" pitchFamily="2" charset="0"/>
              <a:ea typeface="Airplane" pitchFamily="2" charset="0"/>
            </a:endParaRPr>
          </a:p>
          <a:p>
            <a:endParaRPr lang="en-US" sz="5000" dirty="0">
              <a:latin typeface="Airplane" pitchFamily="2" charset="0"/>
              <a:ea typeface="Airplane" pitchFamily="2" charset="0"/>
            </a:endParaRPr>
          </a:p>
        </p:txBody>
      </p:sp>
      <p:sp>
        <p:nvSpPr>
          <p:cNvPr id="7" name="TextBox 6"/>
          <p:cNvSpPr txBox="1"/>
          <p:nvPr/>
        </p:nvSpPr>
        <p:spPr>
          <a:xfrm>
            <a:off x="4683760" y="5364480"/>
            <a:ext cx="4775200" cy="1631216"/>
          </a:xfrm>
          <a:prstGeom prst="rect">
            <a:avLst/>
          </a:prstGeom>
          <a:noFill/>
        </p:spPr>
        <p:txBody>
          <a:bodyPr wrap="square" rtlCol="0">
            <a:spAutoFit/>
          </a:bodyPr>
          <a:lstStyle/>
          <a:p>
            <a:r>
              <a:rPr lang="en-US" sz="5000" dirty="0" smtClean="0">
                <a:latin typeface="Airplane" pitchFamily="2" charset="0"/>
                <a:ea typeface="Airplane" pitchFamily="2" charset="0"/>
              </a:rPr>
              <a:t>dr. </a:t>
            </a:r>
            <a:r>
              <a:rPr lang="en-US" sz="5000" dirty="0" err="1" smtClean="0">
                <a:latin typeface="Airplane" pitchFamily="2" charset="0"/>
                <a:ea typeface="Airplane" pitchFamily="2" charset="0"/>
              </a:rPr>
              <a:t>michael</a:t>
            </a:r>
            <a:r>
              <a:rPr lang="en-US" sz="5000" dirty="0" smtClean="0">
                <a:latin typeface="Airplane" pitchFamily="2" charset="0"/>
                <a:ea typeface="Airplane" pitchFamily="2" charset="0"/>
              </a:rPr>
              <a:t> </a:t>
            </a:r>
            <a:r>
              <a:rPr lang="en-US" sz="5000" dirty="0" err="1" smtClean="0">
                <a:latin typeface="Airplane" pitchFamily="2" charset="0"/>
                <a:ea typeface="Airplane" pitchFamily="2" charset="0"/>
              </a:rPr>
              <a:t>egnor</a:t>
            </a:r>
            <a:endParaRPr lang="en-US" sz="5000" dirty="0" smtClean="0">
              <a:latin typeface="Airplane" pitchFamily="2" charset="0"/>
              <a:ea typeface="Airplane" pitchFamily="2" charset="0"/>
            </a:endParaRPr>
          </a:p>
          <a:p>
            <a:endParaRPr lang="en-US" sz="5000" dirty="0">
              <a:latin typeface="Airplane" pitchFamily="2" charset="0"/>
              <a:ea typeface="Airplane" pitchFamily="2" charset="0"/>
            </a:endParaRPr>
          </a:p>
        </p:txBody>
      </p:sp>
    </p:spTree>
    <p:extLst>
      <p:ext uri="{BB962C8B-B14F-4D97-AF65-F5344CB8AC3E}">
        <p14:creationId xmlns:p14="http://schemas.microsoft.com/office/powerpoint/2010/main" val="180430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9620" y="777240"/>
            <a:ext cx="7604760" cy="5478423"/>
          </a:xfrm>
          <a:prstGeom prst="rect">
            <a:avLst/>
          </a:prstGeom>
          <a:noFill/>
        </p:spPr>
        <p:txBody>
          <a:bodyPr wrap="square" rtlCol="0">
            <a:spAutoFit/>
          </a:bodyPr>
          <a:lstStyle/>
          <a:p>
            <a:pPr algn="just"/>
            <a:r>
              <a:rPr lang="en-US" sz="3500" dirty="0">
                <a:latin typeface="Century Gothic" panose="020B0502020202020204" pitchFamily="34" charset="0"/>
              </a:rPr>
              <a:t>“filter that </a:t>
            </a:r>
            <a:r>
              <a:rPr lang="en-US" sz="3500" dirty="0" smtClean="0">
                <a:latin typeface="Century Gothic" panose="020B0502020202020204" pitchFamily="34" charset="0"/>
              </a:rPr>
              <a:t>protects </a:t>
            </a:r>
            <a:r>
              <a:rPr lang="en-US" sz="3500" dirty="0">
                <a:latin typeface="Century Gothic" panose="020B0502020202020204" pitchFamily="34" charset="0"/>
              </a:rPr>
              <a:t>the delicate capillaries from the pulsating force of the heartbeat ‘is a finely tuned mechanism analogous to vibration dampers widely used in engineering. In fact, most of what I needed to know was not in biology textbooks but in engineering textbooks</a:t>
            </a:r>
            <a:r>
              <a:rPr lang="en-US" sz="3500" dirty="0" smtClean="0">
                <a:latin typeface="Century Gothic" panose="020B0502020202020204" pitchFamily="34" charset="0"/>
              </a:rPr>
              <a:t>.’”</a:t>
            </a:r>
          </a:p>
          <a:p>
            <a:pPr algn="r"/>
            <a:r>
              <a:rPr lang="en-US" sz="3500" dirty="0" smtClean="0">
                <a:latin typeface="Century Gothic" panose="020B0502020202020204" pitchFamily="34" charset="0"/>
              </a:rPr>
              <a:t>- </a:t>
            </a:r>
            <a:r>
              <a:rPr lang="en-US" sz="3500" b="1" dirty="0" smtClean="0">
                <a:latin typeface="Century Gothic" panose="020B0502020202020204" pitchFamily="34" charset="0"/>
              </a:rPr>
              <a:t>Michael </a:t>
            </a:r>
            <a:r>
              <a:rPr lang="en-US" sz="3500" b="1" dirty="0" err="1" smtClean="0">
                <a:latin typeface="Century Gothic" panose="020B0502020202020204" pitchFamily="34" charset="0"/>
              </a:rPr>
              <a:t>Egnor</a:t>
            </a:r>
            <a:endParaRPr lang="en-US" sz="3500" b="1" dirty="0">
              <a:latin typeface="Century Gothic" panose="020B0502020202020204" pitchFamily="34" charset="0"/>
            </a:endParaRPr>
          </a:p>
        </p:txBody>
      </p:sp>
    </p:spTree>
    <p:extLst>
      <p:ext uri="{BB962C8B-B14F-4D97-AF65-F5344CB8AC3E}">
        <p14:creationId xmlns:p14="http://schemas.microsoft.com/office/powerpoint/2010/main" val="2107413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209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628650" y="1843949"/>
            <a:ext cx="8298872" cy="3170099"/>
          </a:xfrm>
          <a:prstGeom prst="rect">
            <a:avLst/>
          </a:prstGeom>
          <a:noFill/>
        </p:spPr>
        <p:txBody>
          <a:bodyPr wrap="square" rtlCol="0">
            <a:spAutoFit/>
          </a:bodyPr>
          <a:lstStyle/>
          <a:p>
            <a:r>
              <a:rPr lang="en-US" sz="7500" dirty="0" smtClean="0">
                <a:effectLst>
                  <a:outerShdw blurRad="50800" dist="38100" dir="8100000" algn="tr" rotWithShape="0">
                    <a:prstClr val="black">
                      <a:alpha val="40000"/>
                    </a:prstClr>
                  </a:outerShdw>
                </a:effectLst>
                <a:latin typeface="Airplane" pitchFamily="2" charset="0"/>
                <a:ea typeface="Airplane" pitchFamily="2" charset="0"/>
              </a:rPr>
              <a:t>why is math so unreasonably effective</a:t>
            </a:r>
          </a:p>
          <a:p>
            <a:pPr algn="ctr"/>
            <a:endParaRPr lang="en-US" sz="5000" dirty="0">
              <a:effectLst>
                <a:outerShdw blurRad="50800" dist="38100" dir="8100000" algn="tr" rotWithShape="0">
                  <a:prstClr val="black">
                    <a:alpha val="40000"/>
                  </a:prstClr>
                </a:outerShdw>
              </a:effectLst>
              <a:latin typeface="Airplane" pitchFamily="2" charset="0"/>
              <a:ea typeface="Airplane" pitchFamily="2" charset="0"/>
            </a:endParaRPr>
          </a:p>
        </p:txBody>
      </p:sp>
      <p:sp>
        <p:nvSpPr>
          <p:cNvPr id="8" name="TextBox 7"/>
          <p:cNvSpPr txBox="1"/>
          <p:nvPr/>
        </p:nvSpPr>
        <p:spPr>
          <a:xfrm>
            <a:off x="7890163" y="2911390"/>
            <a:ext cx="2964873" cy="1246495"/>
          </a:xfrm>
          <a:prstGeom prst="rect">
            <a:avLst/>
          </a:prstGeom>
          <a:noFill/>
        </p:spPr>
        <p:txBody>
          <a:bodyPr wrap="square" rtlCol="0">
            <a:spAutoFit/>
          </a:bodyPr>
          <a:lstStyle/>
          <a:p>
            <a:r>
              <a:rPr lang="en-US" sz="7500" dirty="0" smtClean="0">
                <a:effectLst>
                  <a:outerShdw blurRad="50800" dist="38100" dir="8100000" algn="tr" rotWithShape="0">
                    <a:prstClr val="black">
                      <a:alpha val="40000"/>
                    </a:prstClr>
                  </a:outerShdw>
                </a:effectLst>
                <a:latin typeface="Hero" panose="02000506000000020004" pitchFamily="50" charset="0"/>
              </a:rPr>
              <a:t>?“</a:t>
            </a:r>
            <a:endParaRPr lang="en-US" sz="7500" dirty="0">
              <a:effectLst>
                <a:outerShdw blurRad="50800" dist="38100" dir="8100000" algn="tr" rotWithShape="0">
                  <a:prstClr val="black">
                    <a:alpha val="40000"/>
                  </a:prstClr>
                </a:outerShdw>
              </a:effectLst>
              <a:latin typeface="Hero" panose="02000506000000020004" pitchFamily="50" charset="0"/>
            </a:endParaRPr>
          </a:p>
        </p:txBody>
      </p:sp>
      <p:pic>
        <p:nvPicPr>
          <p:cNvPr id="9" name="Picture 8"/>
          <p:cNvPicPr>
            <a:picLocks noChangeAspect="1"/>
          </p:cNvPicPr>
          <p:nvPr/>
        </p:nvPicPr>
        <p:blipFill>
          <a:blip r:embed="rId3"/>
          <a:stretch>
            <a:fillRect/>
          </a:stretch>
        </p:blipFill>
        <p:spPr>
          <a:xfrm>
            <a:off x="-228600" y="1431336"/>
            <a:ext cx="3529890" cy="2103302"/>
          </a:xfrm>
          <a:prstGeom prst="rect">
            <a:avLst/>
          </a:prstGeom>
        </p:spPr>
      </p:pic>
    </p:spTree>
    <p:extLst>
      <p:ext uri="{BB962C8B-B14F-4D97-AF65-F5344CB8AC3E}">
        <p14:creationId xmlns:p14="http://schemas.microsoft.com/office/powerpoint/2010/main" val="7952825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7" y="-297"/>
            <a:ext cx="9144793" cy="6858594"/>
          </a:xfrm>
          <a:prstGeom prst="rect">
            <a:avLst/>
          </a:prstGeom>
        </p:spPr>
      </p:pic>
      <p:sp>
        <p:nvSpPr>
          <p:cNvPr id="5" name="TextBox 4"/>
          <p:cNvSpPr txBox="1"/>
          <p:nvPr/>
        </p:nvSpPr>
        <p:spPr>
          <a:xfrm>
            <a:off x="527684" y="2007832"/>
            <a:ext cx="8088630" cy="1092607"/>
          </a:xfrm>
          <a:prstGeom prst="rect">
            <a:avLst/>
          </a:prstGeom>
          <a:noFill/>
        </p:spPr>
        <p:txBody>
          <a:bodyPr wrap="square" rtlCol="0">
            <a:spAutoFit/>
          </a:bodyPr>
          <a:lstStyle/>
          <a:p>
            <a:pPr algn="ctr"/>
            <a:r>
              <a:rPr lang="en-US" sz="6500" dirty="0" smtClean="0">
                <a:effectLst>
                  <a:outerShdw blurRad="50800" dist="38100" dir="5400000" sx="101000" sy="101000" algn="t" rotWithShape="0">
                    <a:prstClr val="black">
                      <a:alpha val="43000"/>
                    </a:prstClr>
                  </a:outerShdw>
                </a:effectLst>
                <a:latin typeface="Century Gothic" panose="020B0502020202020204" pitchFamily="34" charset="0"/>
              </a:rPr>
              <a:t>Life-prohibiting</a:t>
            </a:r>
            <a:endParaRPr lang="en-US" sz="6500" dirty="0">
              <a:effectLst>
                <a:outerShdw blurRad="50800" dist="38100" dir="5400000" sx="101000" sy="101000" algn="t" rotWithShape="0">
                  <a:prstClr val="black">
                    <a:alpha val="43000"/>
                  </a:prstClr>
                </a:outerShdw>
              </a:effectLst>
              <a:latin typeface="Century Gothic" panose="020B0502020202020204" pitchFamily="34" charset="0"/>
            </a:endParaRPr>
          </a:p>
        </p:txBody>
      </p:sp>
      <p:sp>
        <p:nvSpPr>
          <p:cNvPr id="7" name="TextBox 6"/>
          <p:cNvSpPr txBox="1"/>
          <p:nvPr/>
        </p:nvSpPr>
        <p:spPr>
          <a:xfrm>
            <a:off x="527684" y="3648414"/>
            <a:ext cx="8088630" cy="784830"/>
          </a:xfrm>
          <a:prstGeom prst="rect">
            <a:avLst/>
          </a:prstGeom>
          <a:noFill/>
          <a:effectLst>
            <a:outerShdw blurRad="50800" dist="38100" dir="5400000" sx="101000" sy="101000" algn="t" rotWithShape="0">
              <a:prstClr val="black">
                <a:alpha val="43000"/>
              </a:prstClr>
            </a:outerShdw>
          </a:effectLst>
        </p:spPr>
        <p:txBody>
          <a:bodyPr wrap="square" rtlCol="0">
            <a:spAutoFit/>
          </a:bodyPr>
          <a:lstStyle/>
          <a:p>
            <a:pPr algn="ctr"/>
            <a:r>
              <a:rPr lang="en-US" sz="4500" b="1" dirty="0" smtClean="0">
                <a:effectLst>
                  <a:outerShdw blurRad="50800" dist="38100" dir="8100000" algn="tr" rotWithShape="0">
                    <a:prstClr val="black">
                      <a:alpha val="40000"/>
                    </a:prstClr>
                  </a:outerShdw>
                </a:effectLst>
                <a:latin typeface="Century Gothic" panose="020B0502020202020204" pitchFamily="34" charset="0"/>
              </a:rPr>
              <a:t>Life-supporting</a:t>
            </a:r>
            <a:endParaRPr lang="en-US" sz="4500" b="1" dirty="0">
              <a:effectLst>
                <a:outerShdw blurRad="50800" dist="38100" dir="8100000" algn="tr" rotWithShape="0">
                  <a:prstClr val="black">
                    <a:alpha val="40000"/>
                  </a:prstClr>
                </a:outerShdw>
              </a:effectLst>
              <a:latin typeface="Century Gothic" panose="020B0502020202020204" pitchFamily="34" charset="0"/>
            </a:endParaRPr>
          </a:p>
        </p:txBody>
      </p:sp>
      <p:cxnSp>
        <p:nvCxnSpPr>
          <p:cNvPr id="9" name="Straight Connector 8"/>
          <p:cNvCxnSpPr/>
          <p:nvPr/>
        </p:nvCxnSpPr>
        <p:spPr>
          <a:xfrm>
            <a:off x="1767840" y="3513478"/>
            <a:ext cx="553212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19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afterEffect">
                                  <p:stCondLst>
                                    <p:cond delay="500"/>
                                  </p:stCondLst>
                                  <p:childTnLst>
                                    <p:animClr clrSpc="rgb" dir="cw">
                                      <p:cBhvr override="childStyle">
                                        <p:cTn id="6" dur="1000" fill="hold"/>
                                        <p:tgtEl>
                                          <p:spTgt spid="7">
                                            <p:txEl>
                                              <p:pRg st="0" end="0"/>
                                            </p:txEl>
                                          </p:spTgt>
                                        </p:tgtEl>
                                        <p:attrNameLst>
                                          <p:attrName>style.color</p:attrName>
                                        </p:attrNameLst>
                                      </p:cBhvr>
                                      <p:to>
                                        <a:srgbClr val="00B0F0"/>
                                      </p:to>
                                    </p:animClr>
                                    <p:animClr clrSpc="rgb" dir="cw">
                                      <p:cBhvr>
                                        <p:cTn id="7" dur="1000" fill="hold"/>
                                        <p:tgtEl>
                                          <p:spTgt spid="7">
                                            <p:txEl>
                                              <p:pRg st="0" end="0"/>
                                            </p:txEl>
                                          </p:spTgt>
                                        </p:tgtEl>
                                        <p:attrNameLst>
                                          <p:attrName>fillcolor</p:attrName>
                                        </p:attrNameLst>
                                      </p:cBhvr>
                                      <p:to>
                                        <a:srgbClr val="00B0F0"/>
                                      </p:to>
                                    </p:animClr>
                                    <p:set>
                                      <p:cBhvr>
                                        <p:cTn id="8" dur="1000" fill="hold"/>
                                        <p:tgtEl>
                                          <p:spTgt spid="7">
                                            <p:txEl>
                                              <p:pRg st="0" end="0"/>
                                            </p:txEl>
                                          </p:spTgt>
                                        </p:tgtEl>
                                        <p:attrNameLst>
                                          <p:attrName>fill.type</p:attrName>
                                        </p:attrNameLst>
                                      </p:cBhvr>
                                      <p:to>
                                        <p:strVal val="solid"/>
                                      </p:to>
                                    </p:set>
                                    <p:set>
                                      <p:cBhvr>
                                        <p:cTn id="9" dur="1000" fill="hold"/>
                                        <p:tgtEl>
                                          <p:spTgt spid="7">
                                            <p:txEl>
                                              <p:pRg st="0" end="0"/>
                                            </p:txEl>
                                          </p:spTgt>
                                        </p:tgtEl>
                                        <p:attrNameLst>
                                          <p:attrName>fill.on</p:attrName>
                                        </p:attrNameLst>
                                      </p:cBhvr>
                                      <p:to>
                                        <p:strVal val="true"/>
                                      </p:to>
                                    </p:set>
                                  </p:childTnLst>
                                </p:cTn>
                              </p:par>
                              <p:par>
                                <p:cTn id="10" presetID="6" presetClass="emph" presetSubtype="0" fill="hold" grpId="0" nodeType="withEffect">
                                  <p:stCondLst>
                                    <p:cond delay="50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7685" y="361912"/>
            <a:ext cx="8088630" cy="4708981"/>
          </a:xfrm>
          <a:prstGeom prst="rect">
            <a:avLst/>
          </a:prstGeom>
          <a:noFill/>
        </p:spPr>
        <p:txBody>
          <a:bodyPr wrap="square" rtlCol="0">
            <a:spAutoFit/>
          </a:bodyPr>
          <a:lstStyle/>
          <a:p>
            <a:pPr algn="just"/>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The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heavens declare the glory of </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God, and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the sky above proclaims his </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handiwork. Day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to day pours out </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speech, and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night to night reveals knowledge. </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There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is no speech, nor are there </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words, whose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voice is not </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heard. Their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voice goes out through all the earth, </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and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their words to the end of the world. </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In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them he has set a tent for the sun, </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which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comes out like a bridegroom leaving his chamber, </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and</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 like a strong man, runs its course with joy. </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Its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rising is from the end of the </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heavens, and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its circuit to the end of </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them, and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there is nothing hidden from its heat. </a:t>
            </a:r>
          </a:p>
        </p:txBody>
      </p:sp>
      <p:sp>
        <p:nvSpPr>
          <p:cNvPr id="6" name="TextBox 5"/>
          <p:cNvSpPr txBox="1"/>
          <p:nvPr/>
        </p:nvSpPr>
        <p:spPr>
          <a:xfrm>
            <a:off x="527685" y="5572031"/>
            <a:ext cx="8088630" cy="784830"/>
          </a:xfrm>
          <a:prstGeom prst="rect">
            <a:avLst/>
          </a:prstGeom>
          <a:noFill/>
        </p:spPr>
        <p:txBody>
          <a:bodyPr wrap="square" rtlCol="0">
            <a:spAutoFit/>
          </a:bodyPr>
          <a:lstStyle/>
          <a:p>
            <a:pPr algn="just"/>
            <a:r>
              <a:rPr lang="en-US" sz="4500" b="1"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Psalm 19.1-6</a:t>
            </a:r>
            <a:endParaRPr lang="en-US" sz="4500" b="1"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endParaRPr>
          </a:p>
        </p:txBody>
      </p:sp>
    </p:spTree>
    <p:extLst>
      <p:ext uri="{BB962C8B-B14F-4D97-AF65-F5344CB8AC3E}">
        <p14:creationId xmlns:p14="http://schemas.microsoft.com/office/powerpoint/2010/main" val="100366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3" name="TextBox 2"/>
          <p:cNvSpPr txBox="1"/>
          <p:nvPr/>
        </p:nvSpPr>
        <p:spPr>
          <a:xfrm>
            <a:off x="666750" y="151179"/>
            <a:ext cx="7848600" cy="6494085"/>
          </a:xfrm>
          <a:prstGeom prst="rect">
            <a:avLst/>
          </a:prstGeom>
          <a:noFill/>
        </p:spPr>
        <p:txBody>
          <a:bodyPr wrap="square" rtlCol="0">
            <a:spAutoFit/>
          </a:bodyPr>
          <a:lstStyle/>
          <a:p>
            <a:pPr algn="just"/>
            <a:r>
              <a:rPr lang="en-US" sz="3200" dirty="0">
                <a:latin typeface="Century Gothic" panose="020B0502020202020204" pitchFamily="34" charset="0"/>
              </a:rPr>
              <a:t>“When we see something moved by machinery, like an </a:t>
            </a:r>
            <a:r>
              <a:rPr lang="en-US" sz="3200" dirty="0" err="1">
                <a:latin typeface="Century Gothic" panose="020B0502020202020204" pitchFamily="34" charset="0"/>
              </a:rPr>
              <a:t>orrery</a:t>
            </a:r>
            <a:r>
              <a:rPr lang="en-US" sz="3200" dirty="0">
                <a:latin typeface="Century Gothic" panose="020B0502020202020204" pitchFamily="34" charset="0"/>
              </a:rPr>
              <a:t> [model of the planetary system] or clock or many other such things, we do not doubt that these contrivances are the work of reason … When therefore we behold the whole compass of heaven moving with revolutions of marvelous velocity and … perfect regularity …, how can we doubt that all this is effected not merely by reason, but by a reason that is transcendent and </a:t>
            </a:r>
            <a:r>
              <a:rPr lang="en-US" sz="3200" b="1" dirty="0">
                <a:latin typeface="Century Gothic" panose="020B0502020202020204" pitchFamily="34" charset="0"/>
              </a:rPr>
              <a:t>divine</a:t>
            </a:r>
            <a:r>
              <a:rPr lang="en-US" sz="3200" dirty="0" smtClean="0">
                <a:latin typeface="Century Gothic" panose="020B0502020202020204" pitchFamily="34" charset="0"/>
              </a:rPr>
              <a:t>?”  (</a:t>
            </a:r>
            <a:r>
              <a:rPr lang="en-US" sz="3200" b="1" dirty="0" smtClean="0">
                <a:latin typeface="Century Gothic" panose="020B0502020202020204" pitchFamily="34" charset="0"/>
              </a:rPr>
              <a:t>Cicero)</a:t>
            </a:r>
            <a:endParaRPr lang="en-US" sz="3200" dirty="0">
              <a:latin typeface="Century Gothic" panose="020B0502020202020204" pitchFamily="34" charset="0"/>
            </a:endParaRPr>
          </a:p>
        </p:txBody>
      </p:sp>
    </p:spTree>
    <p:extLst>
      <p:ext uri="{BB962C8B-B14F-4D97-AF65-F5344CB8AC3E}">
        <p14:creationId xmlns:p14="http://schemas.microsoft.com/office/powerpoint/2010/main" val="4215309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4" y="0"/>
            <a:ext cx="9199419" cy="6858000"/>
          </a:xfrm>
          <a:prstGeom prst="rect">
            <a:avLst/>
          </a:prstGeom>
        </p:spPr>
      </p:pic>
      <p:sp>
        <p:nvSpPr>
          <p:cNvPr id="4" name="TextBox 3"/>
          <p:cNvSpPr txBox="1"/>
          <p:nvPr/>
        </p:nvSpPr>
        <p:spPr>
          <a:xfrm>
            <a:off x="484908" y="2286000"/>
            <a:ext cx="8146474" cy="4247317"/>
          </a:xfrm>
          <a:prstGeom prst="rect">
            <a:avLst/>
          </a:prstGeom>
          <a:noFill/>
          <a:effectLst>
            <a:outerShdw blurRad="50800" dist="38100" dir="8100000" algn="tr" rotWithShape="0">
              <a:prstClr val="black">
                <a:alpha val="55000"/>
              </a:prstClr>
            </a:outerShdw>
          </a:effectLst>
        </p:spPr>
        <p:txBody>
          <a:bodyPr wrap="square" rtlCol="0">
            <a:spAutoFit/>
          </a:bodyPr>
          <a:lstStyle/>
          <a:p>
            <a:r>
              <a:rPr lang="en-US" sz="8500" dirty="0">
                <a:solidFill>
                  <a:srgbClr val="FFC000"/>
                </a:solidFill>
                <a:latin typeface="Airplane" pitchFamily="2" charset="0"/>
                <a:ea typeface="Airplane" pitchFamily="2" charset="0"/>
              </a:rPr>
              <a:t>s</a:t>
            </a:r>
            <a:r>
              <a:rPr lang="en-US" sz="8500" dirty="0" smtClean="0">
                <a:solidFill>
                  <a:srgbClr val="FFC000"/>
                </a:solidFill>
                <a:latin typeface="Airplane" pitchFamily="2" charset="0"/>
                <a:ea typeface="Airplane" pitchFamily="2" charset="0"/>
              </a:rPr>
              <a:t>cience’s case </a:t>
            </a:r>
          </a:p>
          <a:p>
            <a:r>
              <a:rPr lang="en-US" sz="8500" dirty="0" smtClean="0">
                <a:solidFill>
                  <a:srgbClr val="FFC000"/>
                </a:solidFill>
                <a:latin typeface="Airplane" pitchFamily="2" charset="0"/>
                <a:ea typeface="Airplane" pitchFamily="2" charset="0"/>
              </a:rPr>
              <a:t>for a creator:</a:t>
            </a:r>
          </a:p>
          <a:p>
            <a:r>
              <a:rPr lang="en-US" sz="5000" u="sng" dirty="0">
                <a:solidFill>
                  <a:schemeClr val="bg1"/>
                </a:solidFill>
                <a:latin typeface="Airplane" pitchFamily="2" charset="0"/>
                <a:ea typeface="Airplane" pitchFamily="2" charset="0"/>
              </a:rPr>
              <a:t>t</a:t>
            </a:r>
            <a:r>
              <a:rPr lang="en-US" sz="5000" u="sng" dirty="0" smtClean="0">
                <a:solidFill>
                  <a:schemeClr val="bg1"/>
                </a:solidFill>
                <a:latin typeface="Airplane" pitchFamily="2" charset="0"/>
                <a:ea typeface="Airplane" pitchFamily="2" charset="0"/>
              </a:rPr>
              <a:t>he fine-tuning </a:t>
            </a:r>
          </a:p>
          <a:p>
            <a:r>
              <a:rPr lang="en-US" sz="5000" u="sng" dirty="0" smtClean="0">
                <a:solidFill>
                  <a:schemeClr val="bg1"/>
                </a:solidFill>
                <a:latin typeface="Airplane" pitchFamily="2" charset="0"/>
                <a:ea typeface="Airplane" pitchFamily="2" charset="0"/>
              </a:rPr>
              <a:t>of the cosmos</a:t>
            </a:r>
            <a:endParaRPr lang="en-US" sz="5000" u="sng" dirty="0">
              <a:solidFill>
                <a:schemeClr val="bg1"/>
              </a:solidFill>
              <a:latin typeface="Airplane" pitchFamily="2" charset="0"/>
              <a:ea typeface="Airplane" pitchFamily="2" charset="0"/>
            </a:endParaRPr>
          </a:p>
        </p:txBody>
      </p:sp>
    </p:spTree>
    <p:extLst>
      <p:ext uri="{BB962C8B-B14F-4D97-AF65-F5344CB8AC3E}">
        <p14:creationId xmlns:p14="http://schemas.microsoft.com/office/powerpoint/2010/main" val="415328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7685" y="361912"/>
            <a:ext cx="8088630" cy="5093702"/>
          </a:xfrm>
          <a:prstGeom prst="rect">
            <a:avLst/>
          </a:prstGeom>
          <a:noFill/>
        </p:spPr>
        <p:txBody>
          <a:bodyPr wrap="square" rtlCol="0">
            <a:spAutoFit/>
          </a:bodyPr>
          <a:lstStyle/>
          <a:p>
            <a:pPr algn="just"/>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For </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the wrath of God is revealed from heaven against all ungodliness and unrighteousness of men, who by their unrighteousness </a:t>
            </a:r>
            <a:r>
              <a:rPr lang="en-US" sz="2500" b="1"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suppress</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 </a:t>
            </a:r>
            <a:r>
              <a:rPr lang="en-US" sz="2500" b="1"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the</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 </a:t>
            </a:r>
            <a:r>
              <a:rPr lang="en-US" sz="2500" b="1"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truth</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 For what can be known about God is plain to them, because God has shown it to them</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 For his invisible attributes, namely, his eternal power and divine nature, have been clearly perceived, ever since the creation of the world, in the things that have been made. So they are without excuse</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 For although they knew God, they did not honor him as God or give thanks to him, but they became futile in their thinking, and their foolish hearts were darkened</a:t>
            </a:r>
            <a:r>
              <a:rPr lang="en-US" sz="2500"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 </a:t>
            </a:r>
          </a:p>
        </p:txBody>
      </p:sp>
      <p:sp>
        <p:nvSpPr>
          <p:cNvPr id="6" name="TextBox 5"/>
          <p:cNvSpPr txBox="1"/>
          <p:nvPr/>
        </p:nvSpPr>
        <p:spPr>
          <a:xfrm>
            <a:off x="527685" y="5617751"/>
            <a:ext cx="8088630" cy="784830"/>
          </a:xfrm>
          <a:prstGeom prst="rect">
            <a:avLst/>
          </a:prstGeom>
          <a:noFill/>
        </p:spPr>
        <p:txBody>
          <a:bodyPr wrap="square" rtlCol="0">
            <a:spAutoFit/>
          </a:bodyPr>
          <a:lstStyle/>
          <a:p>
            <a:pPr algn="just"/>
            <a:r>
              <a:rPr lang="en-US" sz="4500" b="1"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Romans 1.18-25</a:t>
            </a:r>
            <a:endParaRPr lang="en-US" sz="4500" b="1"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endParaRPr>
          </a:p>
        </p:txBody>
      </p:sp>
    </p:spTree>
    <p:extLst>
      <p:ext uri="{BB962C8B-B14F-4D97-AF65-F5344CB8AC3E}">
        <p14:creationId xmlns:p14="http://schemas.microsoft.com/office/powerpoint/2010/main" val="32221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7685" y="361912"/>
            <a:ext cx="8088630" cy="3939540"/>
          </a:xfrm>
          <a:prstGeom prst="rect">
            <a:avLst/>
          </a:prstGeom>
          <a:noFill/>
        </p:spPr>
        <p:txBody>
          <a:bodyPr wrap="square" rtlCol="0">
            <a:spAutoFit/>
          </a:bodyPr>
          <a:lstStyle/>
          <a:p>
            <a:pPr algn="just"/>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Claiming to be wise, they became fools, and exchanged the glory of the immortal God for images resembling mortal man and birds and animals and creeping things.  Therefore God gave them up in the lusts of their hearts to impurity, to the dishonoring of their bodies among themselves, because they </a:t>
            </a:r>
            <a:r>
              <a:rPr lang="en-US" sz="2500" b="1"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exchanged the truth about God for a lie</a:t>
            </a:r>
            <a:r>
              <a:rPr lang="en-US" sz="2500"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 and worshiped and served the creature rather than the Creator, who is blessed forever! Amen.</a:t>
            </a:r>
          </a:p>
        </p:txBody>
      </p:sp>
      <p:sp>
        <p:nvSpPr>
          <p:cNvPr id="6" name="TextBox 5"/>
          <p:cNvSpPr txBox="1"/>
          <p:nvPr/>
        </p:nvSpPr>
        <p:spPr>
          <a:xfrm>
            <a:off x="527685" y="5617751"/>
            <a:ext cx="8088630" cy="784830"/>
          </a:xfrm>
          <a:prstGeom prst="rect">
            <a:avLst/>
          </a:prstGeom>
          <a:noFill/>
        </p:spPr>
        <p:txBody>
          <a:bodyPr wrap="square" rtlCol="0">
            <a:spAutoFit/>
          </a:bodyPr>
          <a:lstStyle/>
          <a:p>
            <a:pPr algn="just"/>
            <a:r>
              <a:rPr lang="en-US" sz="4500" b="1" dirty="0" smtClean="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rPr>
              <a:t>Romans 1.18-25</a:t>
            </a:r>
            <a:endParaRPr lang="en-US" sz="4500" b="1" dirty="0">
              <a:solidFill>
                <a:schemeClr val="bg1"/>
              </a:solidFill>
              <a:effectLst>
                <a:outerShdw blurRad="50800" dist="38100" dir="5400000" sx="101000" sy="101000" algn="t" rotWithShape="0">
                  <a:prstClr val="black">
                    <a:alpha val="43000"/>
                  </a:prstClr>
                </a:outerShdw>
              </a:effectLst>
              <a:latin typeface="Century Gothic" panose="020B0502020202020204" pitchFamily="34" charset="0"/>
            </a:endParaRPr>
          </a:p>
        </p:txBody>
      </p:sp>
    </p:spTree>
    <p:extLst>
      <p:ext uri="{BB962C8B-B14F-4D97-AF65-F5344CB8AC3E}">
        <p14:creationId xmlns:p14="http://schemas.microsoft.com/office/powerpoint/2010/main" val="337116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D499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5">
                <a:shade val="45000"/>
                <a:satMod val="135000"/>
              </a:schemeClr>
              <a:prstClr val="white"/>
            </a:duotone>
          </a:blip>
          <a:stretch>
            <a:fillRect/>
          </a:stretch>
        </p:blipFill>
        <p:spPr>
          <a:xfrm>
            <a:off x="882316" y="3978442"/>
            <a:ext cx="3839411" cy="2879558"/>
          </a:xfrm>
          <a:prstGeom prst="rect">
            <a:avLst/>
          </a:prstGeom>
        </p:spPr>
      </p:pic>
      <p:sp>
        <p:nvSpPr>
          <p:cNvPr id="8" name="Rounded Rectangular Callout 7"/>
          <p:cNvSpPr/>
          <p:nvPr/>
        </p:nvSpPr>
        <p:spPr>
          <a:xfrm>
            <a:off x="362553" y="315227"/>
            <a:ext cx="6480207" cy="2214613"/>
          </a:xfrm>
          <a:prstGeom prst="wedgeRoundRectCallout">
            <a:avLst>
              <a:gd name="adj1" fmla="val -31574"/>
              <a:gd name="adj2" fmla="val 82160"/>
              <a:gd name="adj3" fmla="val 16667"/>
            </a:avLst>
          </a:prstGeom>
          <a:solidFill>
            <a:srgbClr val="7E9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Century Gothic" panose="020B0502020202020204" pitchFamily="34" charset="0"/>
              </a:rPr>
              <a:t>“</a:t>
            </a:r>
            <a:r>
              <a:rPr lang="en-US" sz="3200" dirty="0">
                <a:latin typeface="Century Gothic" panose="020B0502020202020204" pitchFamily="34" charset="0"/>
              </a:rPr>
              <a:t>I want atheism to be true … I don’t want there to be a God; I don’t want the universe to be like that.” </a:t>
            </a:r>
            <a:endParaRPr lang="en-US" sz="3000" dirty="0">
              <a:latin typeface="Century Gothic" panose="020B0502020202020204" pitchFamily="34" charset="0"/>
            </a:endParaRPr>
          </a:p>
        </p:txBody>
      </p:sp>
      <p:sp>
        <p:nvSpPr>
          <p:cNvPr id="9" name="TextBox 8"/>
          <p:cNvSpPr txBox="1"/>
          <p:nvPr/>
        </p:nvSpPr>
        <p:spPr>
          <a:xfrm>
            <a:off x="4154906" y="5418221"/>
            <a:ext cx="4989094" cy="1015663"/>
          </a:xfrm>
          <a:prstGeom prst="rect">
            <a:avLst/>
          </a:prstGeom>
          <a:noFill/>
        </p:spPr>
        <p:txBody>
          <a:bodyPr wrap="square" rtlCol="0">
            <a:spAutoFit/>
          </a:bodyPr>
          <a:lstStyle/>
          <a:p>
            <a:r>
              <a:rPr lang="en-US" sz="3000" b="1" dirty="0" smtClean="0">
                <a:solidFill>
                  <a:schemeClr val="bg1"/>
                </a:solidFill>
                <a:latin typeface="Century Gothic" panose="020B0502020202020204" pitchFamily="34" charset="0"/>
              </a:rPr>
              <a:t>Thomas Nagel</a:t>
            </a:r>
          </a:p>
          <a:p>
            <a:r>
              <a:rPr lang="en-US" sz="3000" b="1" dirty="0" smtClean="0">
                <a:solidFill>
                  <a:schemeClr val="bg1"/>
                </a:solidFill>
                <a:latin typeface="Century Gothic" panose="020B0502020202020204" pitchFamily="34" charset="0"/>
              </a:rPr>
              <a:t>Philosophy Professor</a:t>
            </a:r>
            <a:endParaRPr lang="en-US" sz="3000" b="1" dirty="0">
              <a:solidFill>
                <a:schemeClr val="bg1"/>
              </a:solidFill>
              <a:latin typeface="Century Gothic" panose="020B0502020202020204" pitchFamily="34" charset="0"/>
            </a:endParaRPr>
          </a:p>
        </p:txBody>
      </p:sp>
      <p:sp>
        <p:nvSpPr>
          <p:cNvPr id="5" name="Rounded Rectangular Callout 4"/>
          <p:cNvSpPr/>
          <p:nvPr/>
        </p:nvSpPr>
        <p:spPr>
          <a:xfrm>
            <a:off x="2573689" y="1961147"/>
            <a:ext cx="6480207" cy="2214613"/>
          </a:xfrm>
          <a:prstGeom prst="wedgeRoundRectCallout">
            <a:avLst>
              <a:gd name="adj1" fmla="val -51799"/>
              <a:gd name="adj2" fmla="val 68397"/>
              <a:gd name="adj3" fmla="val 16667"/>
            </a:avLst>
          </a:prstGeom>
          <a:solidFill>
            <a:srgbClr val="7E9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Century Gothic" panose="020B0502020202020204" pitchFamily="34" charset="0"/>
              </a:rPr>
              <a:t>“…fear of religion itself…”</a:t>
            </a:r>
          </a:p>
          <a:p>
            <a:r>
              <a:rPr lang="en-US" sz="3200" dirty="0">
                <a:latin typeface="Century Gothic" panose="020B0502020202020204" pitchFamily="34" charset="0"/>
              </a:rPr>
              <a:t>	</a:t>
            </a:r>
            <a:r>
              <a:rPr lang="en-US" sz="3200" dirty="0" smtClean="0">
                <a:latin typeface="Century Gothic" panose="020B0502020202020204" pitchFamily="34" charset="0"/>
              </a:rPr>
              <a:t>“…cosmic authority problem…”</a:t>
            </a:r>
            <a:endParaRPr lang="en-US" sz="3000" dirty="0">
              <a:latin typeface="Century Gothic" panose="020B0502020202020204" pitchFamily="34" charset="0"/>
            </a:endParaRPr>
          </a:p>
        </p:txBody>
      </p:sp>
    </p:spTree>
    <p:extLst>
      <p:ext uri="{BB962C8B-B14F-4D97-AF65-F5344CB8AC3E}">
        <p14:creationId xmlns:p14="http://schemas.microsoft.com/office/powerpoint/2010/main" val="403588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03564" y="1531939"/>
            <a:ext cx="7536872" cy="3170099"/>
          </a:xfrm>
          <a:prstGeom prst="rect">
            <a:avLst/>
          </a:prstGeom>
          <a:noFill/>
        </p:spPr>
        <p:txBody>
          <a:bodyPr wrap="square" rtlCol="0">
            <a:spAutoFit/>
          </a:bodyPr>
          <a:lstStyle/>
          <a:p>
            <a:pPr algn="just"/>
            <a:r>
              <a:rPr lang="en-US" sz="4000" dirty="0">
                <a:effectLst>
                  <a:outerShdw blurRad="50800" dist="38100" dir="8100000" algn="tr" rotWithShape="0">
                    <a:prstClr val="black">
                      <a:alpha val="40000"/>
                    </a:prstClr>
                  </a:outerShdw>
                </a:effectLst>
                <a:latin typeface="Century Gothic" panose="020B0502020202020204" pitchFamily="34" charset="0"/>
              </a:rPr>
              <a:t>“These mysterious numbers … are like the knobs on God’s control console, and they seem almost miraculously tuned to allow life”</a:t>
            </a:r>
            <a:endParaRPr lang="en-US" sz="4000" i="1" dirty="0">
              <a:effectLst>
                <a:outerShdw blurRad="50800" dist="38100" dir="8100000" algn="tr"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157696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499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5">
                <a:shade val="45000"/>
                <a:satMod val="135000"/>
              </a:schemeClr>
              <a:prstClr val="white"/>
            </a:duotone>
          </a:blip>
          <a:stretch>
            <a:fillRect/>
          </a:stretch>
        </p:blipFill>
        <p:spPr>
          <a:xfrm>
            <a:off x="882316" y="3978442"/>
            <a:ext cx="3839411" cy="2879558"/>
          </a:xfrm>
          <a:prstGeom prst="rect">
            <a:avLst/>
          </a:prstGeom>
        </p:spPr>
      </p:pic>
      <p:sp>
        <p:nvSpPr>
          <p:cNvPr id="8" name="Rounded Rectangular Callout 7"/>
          <p:cNvSpPr/>
          <p:nvPr/>
        </p:nvSpPr>
        <p:spPr>
          <a:xfrm>
            <a:off x="545433" y="513347"/>
            <a:ext cx="7074568" cy="3256548"/>
          </a:xfrm>
          <a:prstGeom prst="wedgeRoundRectCallout">
            <a:avLst>
              <a:gd name="adj1" fmla="val -28987"/>
              <a:gd name="adj2" fmla="val 61515"/>
              <a:gd name="adj3" fmla="val 16667"/>
            </a:avLst>
          </a:prstGeom>
          <a:solidFill>
            <a:srgbClr val="7E9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smtClean="0">
                <a:latin typeface="Century Gothic" panose="020B0502020202020204" pitchFamily="34" charset="0"/>
              </a:rPr>
              <a:t>“my atheism was greatly shaken by these discoveries.”</a:t>
            </a:r>
            <a:endParaRPr lang="en-US" sz="3500" dirty="0">
              <a:latin typeface="Century Gothic" panose="020B0502020202020204" pitchFamily="34" charset="0"/>
            </a:endParaRPr>
          </a:p>
        </p:txBody>
      </p:sp>
      <p:sp>
        <p:nvSpPr>
          <p:cNvPr id="9" name="TextBox 8"/>
          <p:cNvSpPr txBox="1"/>
          <p:nvPr/>
        </p:nvSpPr>
        <p:spPr>
          <a:xfrm>
            <a:off x="4154906" y="5418221"/>
            <a:ext cx="4989094" cy="1015663"/>
          </a:xfrm>
          <a:prstGeom prst="rect">
            <a:avLst/>
          </a:prstGeom>
          <a:noFill/>
        </p:spPr>
        <p:txBody>
          <a:bodyPr wrap="square" rtlCol="0">
            <a:spAutoFit/>
          </a:bodyPr>
          <a:lstStyle/>
          <a:p>
            <a:r>
              <a:rPr lang="en-US" sz="3000" b="1" dirty="0" smtClean="0">
                <a:solidFill>
                  <a:schemeClr val="bg1"/>
                </a:solidFill>
                <a:latin typeface="Century Gothic" panose="020B0502020202020204" pitchFamily="34" charset="0"/>
              </a:rPr>
              <a:t>Fred Hoyle</a:t>
            </a:r>
          </a:p>
          <a:p>
            <a:r>
              <a:rPr lang="en-US" sz="3000" b="1" dirty="0" smtClean="0">
                <a:solidFill>
                  <a:schemeClr val="bg1"/>
                </a:solidFill>
                <a:latin typeface="Century Gothic" panose="020B0502020202020204" pitchFamily="34" charset="0"/>
              </a:rPr>
              <a:t>Astronomer</a:t>
            </a:r>
            <a:endParaRPr lang="en-US" sz="3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74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499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5">
                <a:shade val="45000"/>
                <a:satMod val="135000"/>
              </a:schemeClr>
              <a:prstClr val="white"/>
            </a:duotone>
          </a:blip>
          <a:stretch>
            <a:fillRect/>
          </a:stretch>
        </p:blipFill>
        <p:spPr>
          <a:xfrm>
            <a:off x="882316" y="3978442"/>
            <a:ext cx="3839411" cy="2879558"/>
          </a:xfrm>
          <a:prstGeom prst="rect">
            <a:avLst/>
          </a:prstGeom>
        </p:spPr>
      </p:pic>
      <p:sp>
        <p:nvSpPr>
          <p:cNvPr id="8" name="Rounded Rectangular Callout 7"/>
          <p:cNvSpPr/>
          <p:nvPr/>
        </p:nvSpPr>
        <p:spPr>
          <a:xfrm>
            <a:off x="545433" y="513347"/>
            <a:ext cx="7074568" cy="3256548"/>
          </a:xfrm>
          <a:prstGeom prst="wedgeRoundRectCallout">
            <a:avLst>
              <a:gd name="adj1" fmla="val -28987"/>
              <a:gd name="adj2" fmla="val 61515"/>
              <a:gd name="adj3" fmla="val 16667"/>
            </a:avLst>
          </a:prstGeom>
          <a:solidFill>
            <a:srgbClr val="7E9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smtClean="0">
                <a:latin typeface="Century Gothic" panose="020B0502020202020204" pitchFamily="34" charset="0"/>
              </a:rPr>
              <a:t>“The appearance of design is overwhelming.”</a:t>
            </a:r>
            <a:endParaRPr lang="en-US" sz="3500" dirty="0">
              <a:latin typeface="Century Gothic" panose="020B0502020202020204" pitchFamily="34" charset="0"/>
            </a:endParaRPr>
          </a:p>
        </p:txBody>
      </p:sp>
      <p:sp>
        <p:nvSpPr>
          <p:cNvPr id="9" name="TextBox 8"/>
          <p:cNvSpPr txBox="1"/>
          <p:nvPr/>
        </p:nvSpPr>
        <p:spPr>
          <a:xfrm>
            <a:off x="4154906" y="5418221"/>
            <a:ext cx="4989094" cy="1015663"/>
          </a:xfrm>
          <a:prstGeom prst="rect">
            <a:avLst/>
          </a:prstGeom>
          <a:noFill/>
        </p:spPr>
        <p:txBody>
          <a:bodyPr wrap="square" rtlCol="0">
            <a:spAutoFit/>
          </a:bodyPr>
          <a:lstStyle/>
          <a:p>
            <a:r>
              <a:rPr lang="en-US" sz="3000" b="1" dirty="0" smtClean="0">
                <a:solidFill>
                  <a:schemeClr val="bg1"/>
                </a:solidFill>
                <a:latin typeface="Century Gothic" panose="020B0502020202020204" pitchFamily="34" charset="0"/>
              </a:rPr>
              <a:t>Paul Davies</a:t>
            </a:r>
          </a:p>
          <a:p>
            <a:r>
              <a:rPr lang="en-US" sz="3000" b="1" dirty="0" smtClean="0">
                <a:solidFill>
                  <a:schemeClr val="bg1"/>
                </a:solidFill>
                <a:latin typeface="Century Gothic" panose="020B0502020202020204" pitchFamily="34" charset="0"/>
              </a:rPr>
              <a:t>Theoretical Physicist</a:t>
            </a:r>
            <a:endParaRPr lang="en-US" sz="3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3483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499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5">
                <a:shade val="45000"/>
                <a:satMod val="135000"/>
              </a:schemeClr>
              <a:prstClr val="white"/>
            </a:duotone>
          </a:blip>
          <a:stretch>
            <a:fillRect/>
          </a:stretch>
        </p:blipFill>
        <p:spPr>
          <a:xfrm>
            <a:off x="882316" y="3978442"/>
            <a:ext cx="3839411" cy="2879558"/>
          </a:xfrm>
          <a:prstGeom prst="rect">
            <a:avLst/>
          </a:prstGeom>
        </p:spPr>
      </p:pic>
      <p:sp>
        <p:nvSpPr>
          <p:cNvPr id="8" name="Rounded Rectangular Callout 7"/>
          <p:cNvSpPr/>
          <p:nvPr/>
        </p:nvSpPr>
        <p:spPr>
          <a:xfrm>
            <a:off x="545433" y="513347"/>
            <a:ext cx="7074568" cy="3256548"/>
          </a:xfrm>
          <a:prstGeom prst="wedgeRoundRectCallout">
            <a:avLst>
              <a:gd name="adj1" fmla="val -28987"/>
              <a:gd name="adj2" fmla="val 61515"/>
              <a:gd name="adj3" fmla="val 16667"/>
            </a:avLst>
          </a:prstGeom>
          <a:solidFill>
            <a:srgbClr val="7E9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smtClean="0">
                <a:latin typeface="Century Gothic" panose="020B0502020202020204" pitchFamily="34" charset="0"/>
              </a:rPr>
              <a:t>“The more we get to know about our universe, the more the hypothesis that there is a Creator gains in credibility as the best explanation of why we’re here.”</a:t>
            </a:r>
            <a:endParaRPr lang="en-US" sz="3500" dirty="0">
              <a:latin typeface="Century Gothic" panose="020B0502020202020204" pitchFamily="34" charset="0"/>
            </a:endParaRPr>
          </a:p>
        </p:txBody>
      </p:sp>
      <p:sp>
        <p:nvSpPr>
          <p:cNvPr id="9" name="TextBox 8"/>
          <p:cNvSpPr txBox="1"/>
          <p:nvPr/>
        </p:nvSpPr>
        <p:spPr>
          <a:xfrm>
            <a:off x="4154906" y="5418221"/>
            <a:ext cx="4989094" cy="1015663"/>
          </a:xfrm>
          <a:prstGeom prst="rect">
            <a:avLst/>
          </a:prstGeom>
          <a:noFill/>
        </p:spPr>
        <p:txBody>
          <a:bodyPr wrap="square" rtlCol="0">
            <a:spAutoFit/>
          </a:bodyPr>
          <a:lstStyle/>
          <a:p>
            <a:r>
              <a:rPr lang="en-US" sz="3000" b="1" dirty="0" smtClean="0">
                <a:solidFill>
                  <a:schemeClr val="bg1"/>
                </a:solidFill>
                <a:latin typeface="Century Gothic" panose="020B0502020202020204" pitchFamily="34" charset="0"/>
              </a:rPr>
              <a:t>John Lennox</a:t>
            </a:r>
          </a:p>
          <a:p>
            <a:r>
              <a:rPr lang="en-US" sz="3000" b="1" dirty="0" smtClean="0">
                <a:solidFill>
                  <a:schemeClr val="bg1"/>
                </a:solidFill>
                <a:latin typeface="Century Gothic" panose="020B0502020202020204" pitchFamily="34" charset="0"/>
              </a:rPr>
              <a:t>Professor of Mathematics</a:t>
            </a:r>
            <a:endParaRPr lang="en-US" sz="3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1414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D499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5">
                <a:shade val="45000"/>
                <a:satMod val="135000"/>
              </a:schemeClr>
              <a:prstClr val="white"/>
            </a:duotone>
          </a:blip>
          <a:stretch>
            <a:fillRect/>
          </a:stretch>
        </p:blipFill>
        <p:spPr>
          <a:xfrm>
            <a:off x="882316" y="3978442"/>
            <a:ext cx="3839411" cy="2879558"/>
          </a:xfrm>
          <a:prstGeom prst="rect">
            <a:avLst/>
          </a:prstGeom>
        </p:spPr>
      </p:pic>
      <p:sp>
        <p:nvSpPr>
          <p:cNvPr id="8" name="Rounded Rectangular Callout 7"/>
          <p:cNvSpPr/>
          <p:nvPr/>
        </p:nvSpPr>
        <p:spPr>
          <a:xfrm>
            <a:off x="545433" y="513347"/>
            <a:ext cx="7074568" cy="3256548"/>
          </a:xfrm>
          <a:prstGeom prst="wedgeRoundRectCallout">
            <a:avLst>
              <a:gd name="adj1" fmla="val -28987"/>
              <a:gd name="adj2" fmla="val 61515"/>
              <a:gd name="adj3" fmla="val 16667"/>
            </a:avLst>
          </a:prstGeom>
          <a:solidFill>
            <a:srgbClr val="7E9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smtClean="0">
                <a:latin typeface="Century Gothic" panose="020B0502020202020204" pitchFamily="34" charset="0"/>
              </a:rPr>
              <a:t>“Without question the fine-tuning argument was the most powerful argument of the other side.”</a:t>
            </a:r>
            <a:endParaRPr lang="en-US" sz="3500" dirty="0">
              <a:latin typeface="Century Gothic" panose="020B0502020202020204" pitchFamily="34" charset="0"/>
            </a:endParaRPr>
          </a:p>
        </p:txBody>
      </p:sp>
      <p:sp>
        <p:nvSpPr>
          <p:cNvPr id="9" name="TextBox 8"/>
          <p:cNvSpPr txBox="1"/>
          <p:nvPr/>
        </p:nvSpPr>
        <p:spPr>
          <a:xfrm>
            <a:off x="4154906" y="5418221"/>
            <a:ext cx="4989094" cy="1015663"/>
          </a:xfrm>
          <a:prstGeom prst="rect">
            <a:avLst/>
          </a:prstGeom>
          <a:noFill/>
        </p:spPr>
        <p:txBody>
          <a:bodyPr wrap="square" rtlCol="0">
            <a:spAutoFit/>
          </a:bodyPr>
          <a:lstStyle/>
          <a:p>
            <a:r>
              <a:rPr lang="en-US" sz="3000" b="1" dirty="0" smtClean="0">
                <a:solidFill>
                  <a:schemeClr val="bg1"/>
                </a:solidFill>
                <a:latin typeface="Century Gothic" panose="020B0502020202020204" pitchFamily="34" charset="0"/>
              </a:rPr>
              <a:t>Christopher Hitchens</a:t>
            </a:r>
          </a:p>
          <a:p>
            <a:r>
              <a:rPr lang="en-US" sz="3000" b="1" dirty="0" smtClean="0">
                <a:solidFill>
                  <a:schemeClr val="bg1"/>
                </a:solidFill>
                <a:latin typeface="Century Gothic" panose="020B0502020202020204" pitchFamily="34" charset="0"/>
              </a:rPr>
              <a:t>Outspoken Atheist</a:t>
            </a:r>
            <a:endParaRPr lang="en-US" sz="3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9067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sp>
        <p:nvSpPr>
          <p:cNvPr id="4" name="Oval 3"/>
          <p:cNvSpPr/>
          <p:nvPr/>
        </p:nvSpPr>
        <p:spPr>
          <a:xfrm>
            <a:off x="5555673" y="1939635"/>
            <a:ext cx="3061855" cy="30064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30036" y="311034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230582" y="3442852"/>
            <a:ext cx="3186545"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429490" y="646973"/>
            <a:ext cx="8188038" cy="1292662"/>
          </a:xfrm>
          <a:prstGeom prst="rect">
            <a:avLst/>
          </a:prstGeom>
          <a:noFill/>
        </p:spPr>
        <p:txBody>
          <a:bodyPr wrap="square" rtlCol="0">
            <a:spAutoFit/>
          </a:bodyPr>
          <a:lstStyle/>
          <a:p>
            <a:r>
              <a:rPr lang="en-US" sz="3900" dirty="0" smtClean="0">
                <a:solidFill>
                  <a:schemeClr val="bg1"/>
                </a:solidFill>
                <a:effectLst>
                  <a:outerShdw blurRad="50800" dist="38100" dir="8100000" algn="tr" rotWithShape="0">
                    <a:prstClr val="black">
                      <a:alpha val="40000"/>
                    </a:prstClr>
                  </a:outerShdw>
                </a:effectLst>
                <a:latin typeface="Century Gothic" panose="020B0502020202020204" pitchFamily="34" charset="0"/>
              </a:rPr>
              <a:t>1,000,000,000,000,000,000,000,000,000</a:t>
            </a:r>
            <a:endParaRPr lang="en-US" sz="3900" dirty="0">
              <a:solidFill>
                <a:schemeClr val="bg1"/>
              </a:solidFill>
              <a:effectLst>
                <a:outerShdw blurRad="50800" dist="38100" dir="8100000" algn="tr" rotWithShape="0">
                  <a:prstClr val="black">
                    <a:alpha val="40000"/>
                  </a:prstClr>
                </a:outerShdw>
              </a:effectLst>
              <a:latin typeface="Century Gothic" panose="020B0502020202020204" pitchFamily="34" charset="0"/>
            </a:endParaRPr>
          </a:p>
        </p:txBody>
      </p:sp>
      <p:sp>
        <p:nvSpPr>
          <p:cNvPr id="11" name="TextBox 10"/>
          <p:cNvSpPr txBox="1"/>
          <p:nvPr/>
        </p:nvSpPr>
        <p:spPr>
          <a:xfrm>
            <a:off x="429490" y="5424282"/>
            <a:ext cx="8188038" cy="692497"/>
          </a:xfrm>
          <a:prstGeom prst="rect">
            <a:avLst/>
          </a:prstGeom>
          <a:noFill/>
        </p:spPr>
        <p:txBody>
          <a:bodyPr wrap="square" rtlCol="0">
            <a:spAutoFit/>
          </a:bodyPr>
          <a:lstStyle/>
          <a:p>
            <a:r>
              <a:rPr lang="en-US" sz="3900" dirty="0" smtClean="0">
                <a:solidFill>
                  <a:schemeClr val="bg1"/>
                </a:solidFill>
                <a:effectLst>
                  <a:outerShdw blurRad="50800" dist="38100" dir="8100000" algn="tr" rotWithShape="0">
                    <a:prstClr val="black">
                      <a:alpha val="40000"/>
                    </a:prstClr>
                  </a:outerShdw>
                </a:effectLst>
                <a:latin typeface="Century Gothic" panose="020B0502020202020204" pitchFamily="34" charset="0"/>
              </a:rPr>
              <a:t>1,000,000,000,000,000,000,000,000</a:t>
            </a:r>
            <a:endParaRPr lang="en-US" sz="3900" dirty="0">
              <a:solidFill>
                <a:schemeClr val="bg1"/>
              </a:solidFill>
              <a:effectLst>
                <a:outerShdw blurRad="50800" dist="38100" dir="8100000" algn="tr"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159158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sp>
        <p:nvSpPr>
          <p:cNvPr id="5" name="Oval 4"/>
          <p:cNvSpPr/>
          <p:nvPr/>
        </p:nvSpPr>
        <p:spPr>
          <a:xfrm>
            <a:off x="401782" y="408708"/>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23109" y="408708"/>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02873" y="429490"/>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44982" y="429490"/>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03964" y="429490"/>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62946" y="429490"/>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21928" y="429490"/>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80910" y="429490"/>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39892" y="429490"/>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298874" y="429490"/>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01782" y="1420090"/>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23109" y="1420090"/>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02873" y="14408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44982" y="14408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003964" y="14408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862946" y="14408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21928" y="14408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580910" y="14408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439892" y="14408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298874" y="14408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01782" y="2410690"/>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323109" y="2410690"/>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202873" y="24314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144982" y="24314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03964" y="24314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862946" y="24314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721928" y="24314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580910" y="24314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439892" y="24314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298874" y="24314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1782" y="34220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323109" y="34220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02873" y="34428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44982" y="34428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003964" y="34428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2946" y="34428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721928" y="34428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80910" y="34428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439892" y="34428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298874" y="34428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01782" y="44126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323109" y="44126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202873" y="44334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44982" y="44334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003964" y="44334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862946" y="44334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721928" y="44334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580910" y="44334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439892" y="44334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298874" y="44334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01782" y="54032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23109" y="5403272"/>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2873" y="54240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144982" y="54240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003964" y="54240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862946" y="54240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721928" y="54240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580910" y="54240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439892" y="54240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298874" y="5424054"/>
            <a:ext cx="665017" cy="665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96691" y="3271597"/>
            <a:ext cx="4959927" cy="2323713"/>
          </a:xfrm>
          <a:prstGeom prst="rect">
            <a:avLst/>
          </a:prstGeom>
          <a:noFill/>
        </p:spPr>
        <p:txBody>
          <a:bodyPr wrap="square" rtlCol="0">
            <a:spAutoFit/>
          </a:bodyPr>
          <a:lstStyle/>
          <a:p>
            <a:r>
              <a:rPr lang="en-US" sz="14500" dirty="0" smtClean="0">
                <a:solidFill>
                  <a:schemeClr val="bg1"/>
                </a:solidFill>
                <a:effectLst>
                  <a:outerShdw blurRad="50800" dist="38100" dir="8100000" algn="tr" rotWithShape="0">
                    <a:prstClr val="black">
                      <a:alpha val="45000"/>
                    </a:prstClr>
                  </a:outerShdw>
                </a:effectLst>
                <a:latin typeface="Airship 27" panose="00000400000000000000" pitchFamily="2" charset="0"/>
                <a:ea typeface="Airship 27" panose="00000400000000000000" pitchFamily="2" charset="0"/>
              </a:rPr>
              <a:t>200+</a:t>
            </a:r>
            <a:endParaRPr lang="en-US" sz="14500" dirty="0">
              <a:solidFill>
                <a:schemeClr val="bg1"/>
              </a:solidFill>
              <a:effectLst>
                <a:outerShdw blurRad="50800" dist="38100" dir="8100000" algn="tr" rotWithShape="0">
                  <a:prstClr val="black">
                    <a:alpha val="45000"/>
                  </a:prstClr>
                </a:outerShdw>
              </a:effectLst>
              <a:latin typeface="Airship 27" panose="00000400000000000000" pitchFamily="2" charset="0"/>
              <a:ea typeface="Airship 27" panose="00000400000000000000" pitchFamily="2" charset="0"/>
            </a:endParaRPr>
          </a:p>
        </p:txBody>
      </p:sp>
    </p:spTree>
    <p:extLst>
      <p:ext uri="{BB962C8B-B14F-4D97-AF65-F5344CB8AC3E}">
        <p14:creationId xmlns:p14="http://schemas.microsoft.com/office/powerpoint/2010/main" val="150222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69"/>
                                        </p:tgtEl>
                                      </p:cBhvr>
                                    </p:animEffect>
                                    <p:set>
                                      <p:cBhvr>
                                        <p:cTn id="10" dur="1" fill="hold">
                                          <p:stCondLst>
                                            <p:cond delay="499"/>
                                          </p:stCondLst>
                                        </p:cTn>
                                        <p:tgtEl>
                                          <p:spTgt spid="69"/>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70"/>
                                        </p:tgtEl>
                                      </p:cBhvr>
                                    </p:animEffect>
                                    <p:set>
                                      <p:cBhvr>
                                        <p:cTn id="13" dur="1" fill="hold">
                                          <p:stCondLst>
                                            <p:cond delay="499"/>
                                          </p:stCondLst>
                                        </p:cTn>
                                        <p:tgtEl>
                                          <p:spTgt spid="70"/>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71"/>
                                        </p:tgtEl>
                                      </p:cBhvr>
                                    </p:animEffect>
                                    <p:set>
                                      <p:cBhvr>
                                        <p:cTn id="16" dur="1" fill="hold">
                                          <p:stCondLst>
                                            <p:cond delay="499"/>
                                          </p:stCondLst>
                                        </p:cTn>
                                        <p:tgtEl>
                                          <p:spTgt spid="71"/>
                                        </p:tgtEl>
                                        <p:attrNameLst>
                                          <p:attrName>style.visibility</p:attrName>
                                        </p:attrNameLst>
                                      </p:cBhvr>
                                      <p:to>
                                        <p:strVal val="hidden"/>
                                      </p:to>
                                    </p:set>
                                  </p:childTnLst>
                                </p:cTn>
                              </p:par>
                              <p:par>
                                <p:cTn id="17" presetID="22" presetClass="exit" presetSubtype="4" fill="hold" grpId="0" nodeType="withEffect">
                                  <p:stCondLst>
                                    <p:cond delay="0"/>
                                  </p:stCondLst>
                                  <p:childTnLst>
                                    <p:animEffect transition="out" filter="wipe(down)">
                                      <p:cBhvr>
                                        <p:cTn id="18" dur="500"/>
                                        <p:tgtEl>
                                          <p:spTgt spid="72"/>
                                        </p:tgtEl>
                                      </p:cBhvr>
                                    </p:animEffect>
                                    <p:set>
                                      <p:cBhvr>
                                        <p:cTn id="19" dur="1" fill="hold">
                                          <p:stCondLst>
                                            <p:cond delay="499"/>
                                          </p:stCondLst>
                                        </p:cTn>
                                        <p:tgtEl>
                                          <p:spTgt spid="72"/>
                                        </p:tgtEl>
                                        <p:attrNameLst>
                                          <p:attrName>style.visibility</p:attrName>
                                        </p:attrNameLst>
                                      </p:cBhvr>
                                      <p:to>
                                        <p:strVal val="hidden"/>
                                      </p:to>
                                    </p:set>
                                  </p:childTnLst>
                                </p:cTn>
                              </p:par>
                              <p:par>
                                <p:cTn id="20" presetID="22" presetClass="exit" presetSubtype="4" fill="hold" grpId="0" nodeType="withEffect">
                                  <p:stCondLst>
                                    <p:cond delay="0"/>
                                  </p:stCondLst>
                                  <p:childTnLst>
                                    <p:animEffect transition="out" filter="wipe(down)">
                                      <p:cBhvr>
                                        <p:cTn id="21" dur="500"/>
                                        <p:tgtEl>
                                          <p:spTgt spid="73"/>
                                        </p:tgtEl>
                                      </p:cBhvr>
                                    </p:animEffect>
                                    <p:set>
                                      <p:cBhvr>
                                        <p:cTn id="22" dur="1" fill="hold">
                                          <p:stCondLst>
                                            <p:cond delay="499"/>
                                          </p:stCondLst>
                                        </p:cTn>
                                        <p:tgtEl>
                                          <p:spTgt spid="73"/>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74"/>
                                        </p:tgtEl>
                                      </p:cBhvr>
                                    </p:animEffect>
                                    <p:set>
                                      <p:cBhvr>
                                        <p:cTn id="25" dur="1" fill="hold">
                                          <p:stCondLst>
                                            <p:cond delay="499"/>
                                          </p:stCondLst>
                                        </p:cTn>
                                        <p:tgtEl>
                                          <p:spTgt spid="74"/>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75"/>
                                        </p:tgtEl>
                                      </p:cBhvr>
                                    </p:animEffect>
                                    <p:set>
                                      <p:cBhvr>
                                        <p:cTn id="28" dur="1" fill="hold">
                                          <p:stCondLst>
                                            <p:cond delay="499"/>
                                          </p:stCondLst>
                                        </p:cTn>
                                        <p:tgtEl>
                                          <p:spTgt spid="75"/>
                                        </p:tgtEl>
                                        <p:attrNameLst>
                                          <p:attrName>style.visibility</p:attrName>
                                        </p:attrNameLst>
                                      </p:cBhvr>
                                      <p:to>
                                        <p:strVal val="hidden"/>
                                      </p:to>
                                    </p:set>
                                  </p:childTnLst>
                                </p:cTn>
                              </p:par>
                              <p:par>
                                <p:cTn id="29" presetID="22" presetClass="exit" presetSubtype="4" fill="hold" grpId="0" nodeType="withEffect">
                                  <p:stCondLst>
                                    <p:cond delay="0"/>
                                  </p:stCondLst>
                                  <p:childTnLst>
                                    <p:animEffect transition="out" filter="wipe(down)">
                                      <p:cBhvr>
                                        <p:cTn id="30" dur="500"/>
                                        <p:tgtEl>
                                          <p:spTgt spid="76"/>
                                        </p:tgtEl>
                                      </p:cBhvr>
                                    </p:animEffect>
                                    <p:set>
                                      <p:cBhvr>
                                        <p:cTn id="31" dur="1" fill="hold">
                                          <p:stCondLst>
                                            <p:cond delay="499"/>
                                          </p:stCondLst>
                                        </p:cTn>
                                        <p:tgtEl>
                                          <p:spTgt spid="76"/>
                                        </p:tgtEl>
                                        <p:attrNameLst>
                                          <p:attrName>style.visibility</p:attrName>
                                        </p:attrNameLst>
                                      </p:cBhvr>
                                      <p:to>
                                        <p:strVal val="hidden"/>
                                      </p:to>
                                    </p:set>
                                  </p:childTnLst>
                                </p:cTn>
                              </p:par>
                              <p:par>
                                <p:cTn id="32" presetID="22" presetClass="exit" presetSubtype="4" fill="hold" grpId="0" nodeType="withEffect">
                                  <p:stCondLst>
                                    <p:cond delay="0"/>
                                  </p:stCondLst>
                                  <p:childTnLst>
                                    <p:animEffect transition="out" filter="wipe(down)">
                                      <p:cBhvr>
                                        <p:cTn id="33" dur="500"/>
                                        <p:tgtEl>
                                          <p:spTgt spid="77"/>
                                        </p:tgtEl>
                                      </p:cBhvr>
                                    </p:animEffect>
                                    <p:set>
                                      <p:cBhvr>
                                        <p:cTn id="34" dur="1" fill="hold">
                                          <p:stCondLst>
                                            <p:cond delay="499"/>
                                          </p:stCondLst>
                                        </p:cTn>
                                        <p:tgtEl>
                                          <p:spTgt spid="77"/>
                                        </p:tgtEl>
                                        <p:attrNameLst>
                                          <p:attrName>style.visibility</p:attrName>
                                        </p:attrNameLst>
                                      </p:cBhvr>
                                      <p:to>
                                        <p:strVal val="hidden"/>
                                      </p:to>
                                    </p:set>
                                  </p:childTnLst>
                                </p:cTn>
                              </p:par>
                            </p:childTnLst>
                          </p:cTn>
                        </p:par>
                        <p:par>
                          <p:cTn id="35" fill="hold">
                            <p:stCondLst>
                              <p:cond delay="500"/>
                            </p:stCondLst>
                            <p:childTnLst>
                              <p:par>
                                <p:cTn id="36" presetID="10" presetClass="exit" presetSubtype="0" fill="hold" grpId="0" nodeType="afterEffect">
                                  <p:stCondLst>
                                    <p:cond delay="0"/>
                                  </p:stCondLst>
                                  <p:childTnLst>
                                    <p:animEffect transition="out" filter="fade">
                                      <p:cBhvr>
                                        <p:cTn id="37" dur="500"/>
                                        <p:tgtEl>
                                          <p:spTgt spid="56"/>
                                        </p:tgtEl>
                                      </p:cBhvr>
                                    </p:animEffect>
                                    <p:set>
                                      <p:cBhvr>
                                        <p:cTn id="38" dur="1" fill="hold">
                                          <p:stCondLst>
                                            <p:cond delay="499"/>
                                          </p:stCondLst>
                                        </p:cTn>
                                        <p:tgtEl>
                                          <p:spTgt spid="56"/>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57"/>
                                        </p:tgtEl>
                                      </p:cBhvr>
                                    </p:animEffect>
                                    <p:set>
                                      <p:cBhvr>
                                        <p:cTn id="41" dur="1" fill="hold">
                                          <p:stCondLst>
                                            <p:cond delay="499"/>
                                          </p:stCondLst>
                                        </p:cTn>
                                        <p:tgtEl>
                                          <p:spTgt spid="57"/>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66"/>
                                        </p:tgtEl>
                                      </p:cBhvr>
                                    </p:animEffect>
                                    <p:set>
                                      <p:cBhvr>
                                        <p:cTn id="44" dur="1" fill="hold">
                                          <p:stCondLst>
                                            <p:cond delay="499"/>
                                          </p:stCondLst>
                                        </p:cTn>
                                        <p:tgtEl>
                                          <p:spTgt spid="66"/>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67"/>
                                        </p:tgtEl>
                                      </p:cBhvr>
                                    </p:animEffect>
                                    <p:set>
                                      <p:cBhvr>
                                        <p:cTn id="47" dur="1" fill="hold">
                                          <p:stCondLst>
                                            <p:cond delay="499"/>
                                          </p:stCondLst>
                                        </p:cTn>
                                        <p:tgtEl>
                                          <p:spTgt spid="67"/>
                                        </p:tgtEl>
                                        <p:attrNameLst>
                                          <p:attrName>style.visibility</p:attrName>
                                        </p:attrNameLst>
                                      </p:cBhvr>
                                      <p:to>
                                        <p:strVal val="hidden"/>
                                      </p:to>
                                    </p:set>
                                  </p:childTnLst>
                                </p:cTn>
                              </p:par>
                            </p:childTnLst>
                          </p:cTn>
                        </p:par>
                        <p:par>
                          <p:cTn id="48" fill="hold">
                            <p:stCondLst>
                              <p:cond delay="1000"/>
                            </p:stCondLst>
                            <p:childTnLst>
                              <p:par>
                                <p:cTn id="49" presetID="10" presetClass="exit" presetSubtype="0" fill="hold" grpId="0" nodeType="afterEffect">
                                  <p:stCondLst>
                                    <p:cond delay="0"/>
                                  </p:stCondLst>
                                  <p:childTnLst>
                                    <p:animEffect transition="out" filter="fade">
                                      <p:cBhvr>
                                        <p:cTn id="50" dur="500"/>
                                        <p:tgtEl>
                                          <p:spTgt spid="48"/>
                                        </p:tgtEl>
                                      </p:cBhvr>
                                    </p:animEffect>
                                    <p:set>
                                      <p:cBhvr>
                                        <p:cTn id="51" dur="1" fill="hold">
                                          <p:stCondLst>
                                            <p:cond delay="499"/>
                                          </p:stCondLst>
                                        </p:cTn>
                                        <p:tgtEl>
                                          <p:spTgt spid="48"/>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51"/>
                                        </p:tgtEl>
                                      </p:cBhvr>
                                    </p:animEffect>
                                    <p:set>
                                      <p:cBhvr>
                                        <p:cTn id="60" dur="1" fill="hold">
                                          <p:stCondLst>
                                            <p:cond delay="499"/>
                                          </p:stCondLst>
                                        </p:cTn>
                                        <p:tgtEl>
                                          <p:spTgt spid="51"/>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52"/>
                                        </p:tgtEl>
                                      </p:cBhvr>
                                    </p:animEffect>
                                    <p:set>
                                      <p:cBhvr>
                                        <p:cTn id="63" dur="1" fill="hold">
                                          <p:stCondLst>
                                            <p:cond delay="499"/>
                                          </p:stCondLst>
                                        </p:cTn>
                                        <p:tgtEl>
                                          <p:spTgt spid="52"/>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53"/>
                                        </p:tgtEl>
                                      </p:cBhvr>
                                    </p:animEffect>
                                    <p:set>
                                      <p:cBhvr>
                                        <p:cTn id="66" dur="1" fill="hold">
                                          <p:stCondLst>
                                            <p:cond delay="499"/>
                                          </p:stCondLst>
                                        </p:cTn>
                                        <p:tgtEl>
                                          <p:spTgt spid="53"/>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54"/>
                                        </p:tgtEl>
                                      </p:cBhvr>
                                    </p:animEffect>
                                    <p:set>
                                      <p:cBhvr>
                                        <p:cTn id="69" dur="1" fill="hold">
                                          <p:stCondLst>
                                            <p:cond delay="499"/>
                                          </p:stCondLst>
                                        </p:cTn>
                                        <p:tgtEl>
                                          <p:spTgt spid="54"/>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55"/>
                                        </p:tgtEl>
                                      </p:cBhvr>
                                    </p:animEffect>
                                    <p:set>
                                      <p:cBhvr>
                                        <p:cTn id="72" dur="1" fill="hold">
                                          <p:stCondLst>
                                            <p:cond delay="499"/>
                                          </p:stCondLst>
                                        </p:cTn>
                                        <p:tgtEl>
                                          <p:spTgt spid="55"/>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58"/>
                                        </p:tgtEl>
                                      </p:cBhvr>
                                    </p:animEffect>
                                    <p:set>
                                      <p:cBhvr>
                                        <p:cTn id="75" dur="1" fill="hold">
                                          <p:stCondLst>
                                            <p:cond delay="499"/>
                                          </p:stCondLst>
                                        </p:cTn>
                                        <p:tgtEl>
                                          <p:spTgt spid="58"/>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59"/>
                                        </p:tgtEl>
                                      </p:cBhvr>
                                    </p:animEffect>
                                    <p:set>
                                      <p:cBhvr>
                                        <p:cTn id="78" dur="1" fill="hold">
                                          <p:stCondLst>
                                            <p:cond delay="499"/>
                                          </p:stCondLst>
                                        </p:cTn>
                                        <p:tgtEl>
                                          <p:spTgt spid="59"/>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60"/>
                                        </p:tgtEl>
                                      </p:cBhvr>
                                    </p:animEffect>
                                    <p:set>
                                      <p:cBhvr>
                                        <p:cTn id="81" dur="1" fill="hold">
                                          <p:stCondLst>
                                            <p:cond delay="499"/>
                                          </p:stCondLst>
                                        </p:cTn>
                                        <p:tgtEl>
                                          <p:spTgt spid="60"/>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61"/>
                                        </p:tgtEl>
                                      </p:cBhvr>
                                    </p:animEffect>
                                    <p:set>
                                      <p:cBhvr>
                                        <p:cTn id="84" dur="1" fill="hold">
                                          <p:stCondLst>
                                            <p:cond delay="499"/>
                                          </p:stCondLst>
                                        </p:cTn>
                                        <p:tgtEl>
                                          <p:spTgt spid="61"/>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62"/>
                                        </p:tgtEl>
                                      </p:cBhvr>
                                    </p:animEffect>
                                    <p:set>
                                      <p:cBhvr>
                                        <p:cTn id="87" dur="1" fill="hold">
                                          <p:stCondLst>
                                            <p:cond delay="499"/>
                                          </p:stCondLst>
                                        </p:cTn>
                                        <p:tgtEl>
                                          <p:spTgt spid="62"/>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63"/>
                                        </p:tgtEl>
                                      </p:cBhvr>
                                    </p:animEffect>
                                    <p:set>
                                      <p:cBhvr>
                                        <p:cTn id="90" dur="1" fill="hold">
                                          <p:stCondLst>
                                            <p:cond delay="499"/>
                                          </p:stCondLst>
                                        </p:cTn>
                                        <p:tgtEl>
                                          <p:spTgt spid="63"/>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64"/>
                                        </p:tgtEl>
                                      </p:cBhvr>
                                    </p:animEffect>
                                    <p:set>
                                      <p:cBhvr>
                                        <p:cTn id="93" dur="1" fill="hold">
                                          <p:stCondLst>
                                            <p:cond delay="499"/>
                                          </p:stCondLst>
                                        </p:cTn>
                                        <p:tgtEl>
                                          <p:spTgt spid="64"/>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65"/>
                                        </p:tgtEl>
                                      </p:cBhvr>
                                    </p:animEffect>
                                    <p:set>
                                      <p:cBhvr>
                                        <p:cTn id="96" dur="1" fill="hold">
                                          <p:stCondLst>
                                            <p:cond delay="499"/>
                                          </p:stCondLst>
                                        </p:cTn>
                                        <p:tgtEl>
                                          <p:spTgt spid="65"/>
                                        </p:tgtEl>
                                        <p:attrNameLst>
                                          <p:attrName>style.visibility</p:attrName>
                                        </p:attrNameLst>
                                      </p:cBhvr>
                                      <p:to>
                                        <p:strVal val="hidden"/>
                                      </p:to>
                                    </p:set>
                                  </p:childTnLst>
                                </p:cTn>
                              </p:par>
                            </p:childTnLst>
                          </p:cTn>
                        </p:par>
                        <p:par>
                          <p:cTn id="97" fill="hold">
                            <p:stCondLst>
                              <p:cond delay="1500"/>
                            </p:stCondLst>
                            <p:childTnLst>
                              <p:par>
                                <p:cTn id="98" presetID="10" presetClass="exit" presetSubtype="0" fill="hold" grpId="0" nodeType="after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40"/>
                                        </p:tgtEl>
                                      </p:cBhvr>
                                    </p:animEffect>
                                    <p:set>
                                      <p:cBhvr>
                                        <p:cTn id="106" dur="1" fill="hold">
                                          <p:stCondLst>
                                            <p:cond delay="499"/>
                                          </p:stCondLst>
                                        </p:cTn>
                                        <p:tgtEl>
                                          <p:spTgt spid="40"/>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41"/>
                                        </p:tgtEl>
                                      </p:cBhvr>
                                    </p:animEffect>
                                    <p:set>
                                      <p:cBhvr>
                                        <p:cTn id="109" dur="1" fill="hold">
                                          <p:stCondLst>
                                            <p:cond delay="499"/>
                                          </p:stCondLst>
                                        </p:cTn>
                                        <p:tgtEl>
                                          <p:spTgt spid="41"/>
                                        </p:tgtEl>
                                        <p:attrNameLst>
                                          <p:attrName>style.visibility</p:attrName>
                                        </p:attrNameLst>
                                      </p:cBhvr>
                                      <p:to>
                                        <p:strVal val="hidden"/>
                                      </p:to>
                                    </p:set>
                                  </p:childTnLst>
                                </p:cTn>
                              </p:par>
                              <p:par>
                                <p:cTn id="110" presetID="10" presetClass="exit" presetSubtype="0" fill="hold" grpId="0" nodeType="withEffect">
                                  <p:stCondLst>
                                    <p:cond delay="0"/>
                                  </p:stCondLst>
                                  <p:childTnLst>
                                    <p:animEffect transition="out" filter="fade">
                                      <p:cBhvr>
                                        <p:cTn id="111" dur="500"/>
                                        <p:tgtEl>
                                          <p:spTgt spid="42"/>
                                        </p:tgtEl>
                                      </p:cBhvr>
                                    </p:animEffect>
                                    <p:set>
                                      <p:cBhvr>
                                        <p:cTn id="112" dur="1" fill="hold">
                                          <p:stCondLst>
                                            <p:cond delay="499"/>
                                          </p:stCondLst>
                                        </p:cTn>
                                        <p:tgtEl>
                                          <p:spTgt spid="42"/>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500"/>
                                        <p:tgtEl>
                                          <p:spTgt spid="43"/>
                                        </p:tgtEl>
                                      </p:cBhvr>
                                    </p:animEffect>
                                    <p:set>
                                      <p:cBhvr>
                                        <p:cTn id="115" dur="1" fill="hold">
                                          <p:stCondLst>
                                            <p:cond delay="499"/>
                                          </p:stCondLst>
                                        </p:cTn>
                                        <p:tgtEl>
                                          <p:spTgt spid="43"/>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500"/>
                                        <p:tgtEl>
                                          <p:spTgt spid="44"/>
                                        </p:tgtEl>
                                      </p:cBhvr>
                                    </p:animEffect>
                                    <p:set>
                                      <p:cBhvr>
                                        <p:cTn id="118" dur="1" fill="hold">
                                          <p:stCondLst>
                                            <p:cond delay="499"/>
                                          </p:stCondLst>
                                        </p:cTn>
                                        <p:tgtEl>
                                          <p:spTgt spid="44"/>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500"/>
                                        <p:tgtEl>
                                          <p:spTgt spid="45"/>
                                        </p:tgtEl>
                                      </p:cBhvr>
                                    </p:animEffect>
                                    <p:set>
                                      <p:cBhvr>
                                        <p:cTn id="121" dur="1" fill="hold">
                                          <p:stCondLst>
                                            <p:cond delay="499"/>
                                          </p:stCondLst>
                                        </p:cTn>
                                        <p:tgtEl>
                                          <p:spTgt spid="45"/>
                                        </p:tgtEl>
                                        <p:attrNameLst>
                                          <p:attrName>style.visibility</p:attrName>
                                        </p:attrNameLst>
                                      </p:cBhvr>
                                      <p:to>
                                        <p:strVal val="hidden"/>
                                      </p:to>
                                    </p:set>
                                  </p:childTnLst>
                                </p:cTn>
                              </p:par>
                              <p:par>
                                <p:cTn id="122" presetID="10" presetClass="exit" presetSubtype="0" fill="hold" grpId="0" nodeType="withEffect">
                                  <p:stCondLst>
                                    <p:cond delay="0"/>
                                  </p:stCondLst>
                                  <p:childTnLst>
                                    <p:animEffect transition="out" filter="fade">
                                      <p:cBhvr>
                                        <p:cTn id="123" dur="500"/>
                                        <p:tgtEl>
                                          <p:spTgt spid="46"/>
                                        </p:tgtEl>
                                      </p:cBhvr>
                                    </p:animEffect>
                                    <p:set>
                                      <p:cBhvr>
                                        <p:cTn id="124" dur="1" fill="hold">
                                          <p:stCondLst>
                                            <p:cond delay="499"/>
                                          </p:stCondLst>
                                        </p:cTn>
                                        <p:tgtEl>
                                          <p:spTgt spid="46"/>
                                        </p:tgtEl>
                                        <p:attrNameLst>
                                          <p:attrName>style.visibility</p:attrName>
                                        </p:attrNameLst>
                                      </p:cBhvr>
                                      <p:to>
                                        <p:strVal val="hidden"/>
                                      </p:to>
                                    </p:set>
                                  </p:childTnLst>
                                </p:cTn>
                              </p:par>
                              <p:par>
                                <p:cTn id="125" presetID="10" presetClass="exit" presetSubtype="0" fill="hold" grpId="0" nodeType="withEffect">
                                  <p:stCondLst>
                                    <p:cond delay="0"/>
                                  </p:stCondLst>
                                  <p:childTnLst>
                                    <p:animEffect transition="out" filter="fade">
                                      <p:cBhvr>
                                        <p:cTn id="126" dur="500"/>
                                        <p:tgtEl>
                                          <p:spTgt spid="47"/>
                                        </p:tgtEl>
                                      </p:cBhvr>
                                    </p:animEffect>
                                    <p:set>
                                      <p:cBhvr>
                                        <p:cTn id="127" dur="1" fill="hold">
                                          <p:stCondLst>
                                            <p:cond delay="499"/>
                                          </p:stCondLst>
                                        </p:cTn>
                                        <p:tgtEl>
                                          <p:spTgt spid="47"/>
                                        </p:tgtEl>
                                        <p:attrNameLst>
                                          <p:attrName>style.visibility</p:attrName>
                                        </p:attrNameLst>
                                      </p:cBhvr>
                                      <p:to>
                                        <p:strVal val="hidden"/>
                                      </p:to>
                                    </p:set>
                                  </p:childTnLst>
                                </p:cTn>
                              </p:par>
                            </p:childTnLst>
                          </p:cTn>
                        </p:par>
                        <p:par>
                          <p:cTn id="128" fill="hold">
                            <p:stCondLst>
                              <p:cond delay="2000"/>
                            </p:stCondLst>
                            <p:childTnLst>
                              <p:par>
                                <p:cTn id="129" presetID="10" presetClass="exit" presetSubtype="0" fill="hold" grpId="0" nodeType="afterEffect">
                                  <p:stCondLst>
                                    <p:cond delay="0"/>
                                  </p:stCondLst>
                                  <p:childTnLst>
                                    <p:animEffect transition="out" filter="fade">
                                      <p:cBhvr>
                                        <p:cTn id="130" dur="500"/>
                                        <p:tgtEl>
                                          <p:spTgt spid="13"/>
                                        </p:tgtEl>
                                      </p:cBhvr>
                                    </p:animEffect>
                                    <p:set>
                                      <p:cBhvr>
                                        <p:cTn id="131" dur="1" fill="hold">
                                          <p:stCondLst>
                                            <p:cond delay="499"/>
                                          </p:stCondLst>
                                        </p:cTn>
                                        <p:tgtEl>
                                          <p:spTgt spid="13"/>
                                        </p:tgtEl>
                                        <p:attrNameLst>
                                          <p:attrName>style.visibility</p:attrName>
                                        </p:attrNameLst>
                                      </p:cBhvr>
                                      <p:to>
                                        <p:strVal val="hidden"/>
                                      </p:to>
                                    </p:set>
                                  </p:childTnLst>
                                </p:cTn>
                              </p:par>
                              <p:par>
                                <p:cTn id="132" presetID="10" presetClass="exit" presetSubtype="0" fill="hold" grpId="0" nodeType="withEffect">
                                  <p:stCondLst>
                                    <p:cond delay="0"/>
                                  </p:stCondLst>
                                  <p:childTnLst>
                                    <p:animEffect transition="out" filter="fade">
                                      <p:cBhvr>
                                        <p:cTn id="133" dur="500"/>
                                        <p:tgtEl>
                                          <p:spTgt spid="14"/>
                                        </p:tgtEl>
                                      </p:cBhvr>
                                    </p:animEffect>
                                    <p:set>
                                      <p:cBhvr>
                                        <p:cTn id="134" dur="1" fill="hold">
                                          <p:stCondLst>
                                            <p:cond delay="499"/>
                                          </p:stCondLst>
                                        </p:cTn>
                                        <p:tgtEl>
                                          <p:spTgt spid="14"/>
                                        </p:tgtEl>
                                        <p:attrNameLst>
                                          <p:attrName>style.visibility</p:attrName>
                                        </p:attrNameLst>
                                      </p:cBhvr>
                                      <p:to>
                                        <p:strVal val="hidden"/>
                                      </p:to>
                                    </p:set>
                                  </p:childTnLst>
                                </p:cTn>
                              </p:par>
                              <p:par>
                                <p:cTn id="135" presetID="10" presetClass="exit" presetSubtype="0" fill="hold" grpId="0" nodeType="withEffect">
                                  <p:stCondLst>
                                    <p:cond delay="0"/>
                                  </p:stCondLst>
                                  <p:childTnLst>
                                    <p:animEffect transition="out" filter="fade">
                                      <p:cBhvr>
                                        <p:cTn id="136" dur="500"/>
                                        <p:tgtEl>
                                          <p:spTgt spid="15"/>
                                        </p:tgtEl>
                                      </p:cBhvr>
                                    </p:animEffect>
                                    <p:set>
                                      <p:cBhvr>
                                        <p:cTn id="137" dur="1" fill="hold">
                                          <p:stCondLst>
                                            <p:cond delay="499"/>
                                          </p:stCondLst>
                                        </p:cTn>
                                        <p:tgtEl>
                                          <p:spTgt spid="15"/>
                                        </p:tgtEl>
                                        <p:attrNameLst>
                                          <p:attrName>style.visibility</p:attrName>
                                        </p:attrNameLst>
                                      </p:cBhvr>
                                      <p:to>
                                        <p:strVal val="hidden"/>
                                      </p:to>
                                    </p:set>
                                  </p:childTnLst>
                                </p:cTn>
                              </p:par>
                              <p:par>
                                <p:cTn id="138" presetID="10" presetClass="exit" presetSubtype="0" fill="hold" grpId="0" nodeType="withEffect">
                                  <p:stCondLst>
                                    <p:cond delay="0"/>
                                  </p:stCondLst>
                                  <p:childTnLst>
                                    <p:animEffect transition="out" filter="fade">
                                      <p:cBhvr>
                                        <p:cTn id="139" dur="500"/>
                                        <p:tgtEl>
                                          <p:spTgt spid="16"/>
                                        </p:tgtEl>
                                      </p:cBhvr>
                                    </p:animEffect>
                                    <p:set>
                                      <p:cBhvr>
                                        <p:cTn id="140" dur="1" fill="hold">
                                          <p:stCondLst>
                                            <p:cond delay="499"/>
                                          </p:stCondLst>
                                        </p:cTn>
                                        <p:tgtEl>
                                          <p:spTgt spid="16"/>
                                        </p:tgtEl>
                                        <p:attrNameLst>
                                          <p:attrName>style.visibility</p:attrName>
                                        </p:attrNameLst>
                                      </p:cBhvr>
                                      <p:to>
                                        <p:strVal val="hidden"/>
                                      </p:to>
                                    </p:set>
                                  </p:childTnLst>
                                </p:cTn>
                              </p:par>
                              <p:par>
                                <p:cTn id="141" presetID="10" presetClass="exit" presetSubtype="0" fill="hold" grpId="0" nodeType="withEffect">
                                  <p:stCondLst>
                                    <p:cond delay="0"/>
                                  </p:stCondLst>
                                  <p:childTnLst>
                                    <p:animEffect transition="out" filter="fade">
                                      <p:cBhvr>
                                        <p:cTn id="142" dur="500"/>
                                        <p:tgtEl>
                                          <p:spTgt spid="17"/>
                                        </p:tgtEl>
                                      </p:cBhvr>
                                    </p:animEffect>
                                    <p:set>
                                      <p:cBhvr>
                                        <p:cTn id="143" dur="1" fill="hold">
                                          <p:stCondLst>
                                            <p:cond delay="499"/>
                                          </p:stCondLst>
                                        </p:cTn>
                                        <p:tgtEl>
                                          <p:spTgt spid="17"/>
                                        </p:tgtEl>
                                        <p:attrNameLst>
                                          <p:attrName>style.visibility</p:attrName>
                                        </p:attrNameLst>
                                      </p:cBhvr>
                                      <p:to>
                                        <p:strVal val="hidden"/>
                                      </p:to>
                                    </p:set>
                                  </p:childTnLst>
                                </p:cTn>
                              </p:par>
                              <p:par>
                                <p:cTn id="144" presetID="10" presetClass="exit" presetSubtype="0" fill="hold" grpId="0" nodeType="withEffect">
                                  <p:stCondLst>
                                    <p:cond delay="0"/>
                                  </p:stCondLst>
                                  <p:childTnLst>
                                    <p:animEffect transition="out" filter="fade">
                                      <p:cBhvr>
                                        <p:cTn id="145" dur="500"/>
                                        <p:tgtEl>
                                          <p:spTgt spid="18"/>
                                        </p:tgtEl>
                                      </p:cBhvr>
                                    </p:animEffect>
                                    <p:set>
                                      <p:cBhvr>
                                        <p:cTn id="146" dur="1" fill="hold">
                                          <p:stCondLst>
                                            <p:cond delay="499"/>
                                          </p:stCondLst>
                                        </p:cTn>
                                        <p:tgtEl>
                                          <p:spTgt spid="18"/>
                                        </p:tgtEl>
                                        <p:attrNameLst>
                                          <p:attrName>style.visibility</p:attrName>
                                        </p:attrNameLst>
                                      </p:cBhvr>
                                      <p:to>
                                        <p:strVal val="hidden"/>
                                      </p:to>
                                    </p:set>
                                  </p:childTnLst>
                                </p:cTn>
                              </p:par>
                              <p:par>
                                <p:cTn id="147" presetID="10" presetClass="exit" presetSubtype="0" fill="hold" grpId="0" nodeType="withEffect">
                                  <p:stCondLst>
                                    <p:cond delay="0"/>
                                  </p:stCondLst>
                                  <p:childTnLst>
                                    <p:animEffect transition="out" filter="fade">
                                      <p:cBhvr>
                                        <p:cTn id="148" dur="500"/>
                                        <p:tgtEl>
                                          <p:spTgt spid="32"/>
                                        </p:tgtEl>
                                      </p:cBhvr>
                                    </p:animEffect>
                                    <p:set>
                                      <p:cBhvr>
                                        <p:cTn id="149" dur="1" fill="hold">
                                          <p:stCondLst>
                                            <p:cond delay="499"/>
                                          </p:stCondLst>
                                        </p:cTn>
                                        <p:tgtEl>
                                          <p:spTgt spid="32"/>
                                        </p:tgtEl>
                                        <p:attrNameLst>
                                          <p:attrName>style.visibility</p:attrName>
                                        </p:attrNameLst>
                                      </p:cBhvr>
                                      <p:to>
                                        <p:strVal val="hidden"/>
                                      </p:to>
                                    </p:set>
                                  </p:childTnLst>
                                </p:cTn>
                              </p:par>
                              <p:par>
                                <p:cTn id="150" presetID="10" presetClass="exit" presetSubtype="0" fill="hold" grpId="0" nodeType="withEffect">
                                  <p:stCondLst>
                                    <p:cond delay="0"/>
                                  </p:stCondLst>
                                  <p:childTnLst>
                                    <p:animEffect transition="out" filter="fade">
                                      <p:cBhvr>
                                        <p:cTn id="151" dur="500"/>
                                        <p:tgtEl>
                                          <p:spTgt spid="33"/>
                                        </p:tgtEl>
                                      </p:cBhvr>
                                    </p:animEffect>
                                    <p:set>
                                      <p:cBhvr>
                                        <p:cTn id="152" dur="1" fill="hold">
                                          <p:stCondLst>
                                            <p:cond delay="499"/>
                                          </p:stCondLst>
                                        </p:cTn>
                                        <p:tgtEl>
                                          <p:spTgt spid="33"/>
                                        </p:tgtEl>
                                        <p:attrNameLst>
                                          <p:attrName>style.visibility</p:attrName>
                                        </p:attrNameLst>
                                      </p:cBhvr>
                                      <p:to>
                                        <p:strVal val="hidden"/>
                                      </p:to>
                                    </p:set>
                                  </p:childTnLst>
                                </p:cTn>
                              </p:par>
                              <p:par>
                                <p:cTn id="153" presetID="10" presetClass="exit" presetSubtype="0" fill="hold" grpId="0" nodeType="withEffect">
                                  <p:stCondLst>
                                    <p:cond delay="0"/>
                                  </p:stCondLst>
                                  <p:childTnLst>
                                    <p:animEffect transition="out" filter="fade">
                                      <p:cBhvr>
                                        <p:cTn id="154" dur="500"/>
                                        <p:tgtEl>
                                          <p:spTgt spid="34"/>
                                        </p:tgtEl>
                                      </p:cBhvr>
                                    </p:animEffect>
                                    <p:set>
                                      <p:cBhvr>
                                        <p:cTn id="155" dur="1" fill="hold">
                                          <p:stCondLst>
                                            <p:cond delay="499"/>
                                          </p:stCondLst>
                                        </p:cTn>
                                        <p:tgtEl>
                                          <p:spTgt spid="34"/>
                                        </p:tgtEl>
                                        <p:attrNameLst>
                                          <p:attrName>style.visibility</p:attrName>
                                        </p:attrNameLst>
                                      </p:cBhvr>
                                      <p:to>
                                        <p:strVal val="hidden"/>
                                      </p:to>
                                    </p:set>
                                  </p:childTnLst>
                                </p:cTn>
                              </p:par>
                              <p:par>
                                <p:cTn id="156" presetID="10" presetClass="exit" presetSubtype="0" fill="hold" grpId="0" nodeType="withEffect">
                                  <p:stCondLst>
                                    <p:cond delay="0"/>
                                  </p:stCondLst>
                                  <p:childTnLst>
                                    <p:animEffect transition="out" filter="fade">
                                      <p:cBhvr>
                                        <p:cTn id="157" dur="500"/>
                                        <p:tgtEl>
                                          <p:spTgt spid="35"/>
                                        </p:tgtEl>
                                      </p:cBhvr>
                                    </p:animEffect>
                                    <p:set>
                                      <p:cBhvr>
                                        <p:cTn id="158" dur="1" fill="hold">
                                          <p:stCondLst>
                                            <p:cond delay="499"/>
                                          </p:stCondLst>
                                        </p:cTn>
                                        <p:tgtEl>
                                          <p:spTgt spid="35"/>
                                        </p:tgtEl>
                                        <p:attrNameLst>
                                          <p:attrName>style.visibility</p:attrName>
                                        </p:attrNameLst>
                                      </p:cBhvr>
                                      <p:to>
                                        <p:strVal val="hidden"/>
                                      </p:to>
                                    </p:set>
                                  </p:childTnLst>
                                </p:cTn>
                              </p:par>
                              <p:par>
                                <p:cTn id="159" presetID="10" presetClass="exit" presetSubtype="0" fill="hold" grpId="0" nodeType="withEffect">
                                  <p:stCondLst>
                                    <p:cond delay="0"/>
                                  </p:stCondLst>
                                  <p:childTnLst>
                                    <p:animEffect transition="out" filter="fade">
                                      <p:cBhvr>
                                        <p:cTn id="160" dur="500"/>
                                        <p:tgtEl>
                                          <p:spTgt spid="36"/>
                                        </p:tgtEl>
                                      </p:cBhvr>
                                    </p:animEffect>
                                    <p:set>
                                      <p:cBhvr>
                                        <p:cTn id="161" dur="1" fill="hold">
                                          <p:stCondLst>
                                            <p:cond delay="499"/>
                                          </p:stCondLst>
                                        </p:cTn>
                                        <p:tgtEl>
                                          <p:spTgt spid="36"/>
                                        </p:tgtEl>
                                        <p:attrNameLst>
                                          <p:attrName>style.visibility</p:attrName>
                                        </p:attrNameLst>
                                      </p:cBhvr>
                                      <p:to>
                                        <p:strVal val="hidden"/>
                                      </p:to>
                                    </p:set>
                                  </p:childTnLst>
                                </p:cTn>
                              </p:par>
                              <p:par>
                                <p:cTn id="162" presetID="10" presetClass="exit" presetSubtype="0" fill="hold" grpId="0" nodeType="withEffect">
                                  <p:stCondLst>
                                    <p:cond delay="0"/>
                                  </p:stCondLst>
                                  <p:childTnLst>
                                    <p:animEffect transition="out" filter="fade">
                                      <p:cBhvr>
                                        <p:cTn id="163" dur="500"/>
                                        <p:tgtEl>
                                          <p:spTgt spid="37"/>
                                        </p:tgtEl>
                                      </p:cBhvr>
                                    </p:animEffect>
                                    <p:set>
                                      <p:cBhvr>
                                        <p:cTn id="164" dur="1" fill="hold">
                                          <p:stCondLst>
                                            <p:cond delay="499"/>
                                          </p:stCondLst>
                                        </p:cTn>
                                        <p:tgtEl>
                                          <p:spTgt spid="37"/>
                                        </p:tgtEl>
                                        <p:attrNameLst>
                                          <p:attrName>style.visibility</p:attrName>
                                        </p:attrNameLst>
                                      </p:cBhvr>
                                      <p:to>
                                        <p:strVal val="hidden"/>
                                      </p:to>
                                    </p:set>
                                  </p:childTnLst>
                                </p:cTn>
                              </p:par>
                            </p:childTnLst>
                          </p:cTn>
                        </p:par>
                        <p:par>
                          <p:cTn id="165" fill="hold">
                            <p:stCondLst>
                              <p:cond delay="2500"/>
                            </p:stCondLst>
                            <p:childTnLst>
                              <p:par>
                                <p:cTn id="166" presetID="10" presetClass="exit" presetSubtype="0" fill="hold" grpId="0" nodeType="afterEffect">
                                  <p:stCondLst>
                                    <p:cond delay="0"/>
                                  </p:stCondLst>
                                  <p:childTnLst>
                                    <p:animEffect transition="out" filter="fade">
                                      <p:cBhvr>
                                        <p:cTn id="167" dur="500"/>
                                        <p:tgtEl>
                                          <p:spTgt spid="31"/>
                                        </p:tgtEl>
                                      </p:cBhvr>
                                    </p:animEffect>
                                    <p:set>
                                      <p:cBhvr>
                                        <p:cTn id="168" dur="1" fill="hold">
                                          <p:stCondLst>
                                            <p:cond delay="499"/>
                                          </p:stCondLst>
                                        </p:cTn>
                                        <p:tgtEl>
                                          <p:spTgt spid="31"/>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2">
                                            <p:txEl>
                                              <p:pRg st="0" end="0"/>
                                            </p:txEl>
                                          </p:spTgt>
                                        </p:tgtEl>
                                        <p:attrNameLst>
                                          <p:attrName>style.visibility</p:attrName>
                                        </p:attrNameLst>
                                      </p:cBhvr>
                                      <p:to>
                                        <p:strVal val="visible"/>
                                      </p:to>
                                    </p:set>
                                    <p:animEffect transition="in" filter="fade">
                                      <p:cBhvr>
                                        <p:cTn id="17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1429</TotalTime>
  <Words>491</Words>
  <Application>Microsoft Office PowerPoint</Application>
  <PresentationFormat>On-screen Show (4:3)</PresentationFormat>
  <Paragraphs>45</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Century Gothic</vt:lpstr>
      <vt:lpstr>Calibri Light</vt:lpstr>
      <vt:lpstr>Arial</vt:lpstr>
      <vt:lpstr>Airship 27</vt:lpstr>
      <vt:lpstr>Hero</vt:lpstr>
      <vt:lpstr>Airplane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48</cp:revision>
  <dcterms:created xsi:type="dcterms:W3CDTF">2015-06-22T17:28:57Z</dcterms:created>
  <dcterms:modified xsi:type="dcterms:W3CDTF">2015-06-23T19:04:47Z</dcterms:modified>
</cp:coreProperties>
</file>