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 id="268" r:id="rId14"/>
    <p:sldId id="269" r:id="rId15"/>
    <p:sldId id="270" r:id="rId16"/>
    <p:sldId id="271" r:id="rId17"/>
    <p:sldId id="273" r:id="rId18"/>
    <p:sldId id="272" r:id="rId19"/>
    <p:sldId id="274" r:id="rId20"/>
    <p:sldId id="275" r:id="rId21"/>
    <p:sldId id="276" r:id="rId22"/>
    <p:sldId id="277" r:id="rId23"/>
    <p:sldId id="278" r:id="rId24"/>
  </p:sldIdLst>
  <p:sldSz cx="9144000" cy="6858000" type="screen4x3"/>
  <p:notesSz cx="6858000" cy="9144000"/>
  <p:embeddedFontLst>
    <p:embeddedFont>
      <p:font typeface="Century Gothic" panose="020B0502020202020204" pitchFamily="34" charset="0"/>
      <p:regular r:id="rId25"/>
      <p:bold r:id="rId26"/>
      <p:italic r:id="rId27"/>
      <p:boldItalic r:id="rId28"/>
    </p:embeddedFont>
    <p:embeddedFont>
      <p:font typeface="Airplane" pitchFamily="2" charset="0"/>
      <p:regular r:id="rId29"/>
    </p:embeddedFont>
    <p:embeddedFont>
      <p:font typeface="Airship 27" panose="00000400000000000000" pitchFamily="2" charset="0"/>
      <p:regular r:id="rId30"/>
    </p:embeddedFont>
    <p:embeddedFont>
      <p:font typeface="Calibri Light" panose="020F0302020204030204" pitchFamily="34" charset="0"/>
      <p:regular r:id="rId31"/>
      <p:italic r:id="rId32"/>
    </p:embeddedFont>
    <p:embeddedFont>
      <p:font typeface="Hero Light" panose="02000506000000020004" pitchFamily="50" charset="0"/>
      <p:regular r:id="rId33"/>
    </p:embeddedFont>
    <p:embeddedFont>
      <p:font typeface="Abraham Lincoln" pitchFamily="2" charset="0"/>
      <p:regular r:id="rId34"/>
    </p:embeddedFont>
    <p:embeddedFont>
      <p:font typeface="Forum" panose="02000000000000000000" pitchFamily="2" charset="0"/>
      <p:regular r:id="rId35"/>
    </p:embeddedFont>
    <p:embeddedFont>
      <p:font typeface="Calibri" panose="020F0502020204030204" pitchFamily="34" charset="0"/>
      <p:regular r:id="rId36"/>
      <p:bold r:id="rId37"/>
      <p:italic r:id="rId38"/>
      <p:boldItalic r:id="rId39"/>
    </p:embeddedFont>
    <p:embeddedFont>
      <p:font typeface="Constantia" panose="02030602050306030303" pitchFamily="18" charset="0"/>
      <p:regular r:id="rId40"/>
      <p:bold r:id="rId41"/>
      <p:italic r:id="rId42"/>
      <p:boldItalic r:id="rId43"/>
    </p:embeddedFont>
    <p:embeddedFont>
      <p:font typeface="Hero" panose="02000506000000020004" pitchFamily="50"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1C1D"/>
    <a:srgbClr val="7E97C5"/>
    <a:srgbClr val="1D4999"/>
    <a:srgbClr val="0019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5" d="100"/>
          <a:sy n="55" d="100"/>
        </p:scale>
        <p:origin x="114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E6A42F5-CF11-4C40-843D-FB547EBA5990}" type="datetimeFigureOut">
              <a:rPr lang="en-US" smtClean="0"/>
              <a:t>6/22/2015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D8766-EC00-4D2D-BAE4-894C209570C2}" type="slidenum">
              <a:rPr lang="en-US" smtClean="0"/>
              <a:t>‹#›</a:t>
            </a:fld>
            <a:endParaRPr lang="en-US"/>
          </a:p>
        </p:txBody>
      </p:sp>
    </p:spTree>
    <p:extLst>
      <p:ext uri="{BB962C8B-B14F-4D97-AF65-F5344CB8AC3E}">
        <p14:creationId xmlns:p14="http://schemas.microsoft.com/office/powerpoint/2010/main" val="93101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6A42F5-CF11-4C40-843D-FB547EBA5990}" type="datetimeFigureOut">
              <a:rPr lang="en-US" smtClean="0"/>
              <a:t>6/22/2015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D8766-EC00-4D2D-BAE4-894C209570C2}" type="slidenum">
              <a:rPr lang="en-US" smtClean="0"/>
              <a:t>‹#›</a:t>
            </a:fld>
            <a:endParaRPr lang="en-US"/>
          </a:p>
        </p:txBody>
      </p:sp>
    </p:spTree>
    <p:extLst>
      <p:ext uri="{BB962C8B-B14F-4D97-AF65-F5344CB8AC3E}">
        <p14:creationId xmlns:p14="http://schemas.microsoft.com/office/powerpoint/2010/main" val="165217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6A42F5-CF11-4C40-843D-FB547EBA5990}" type="datetimeFigureOut">
              <a:rPr lang="en-US" smtClean="0"/>
              <a:t>6/22/2015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D8766-EC00-4D2D-BAE4-894C209570C2}" type="slidenum">
              <a:rPr lang="en-US" smtClean="0"/>
              <a:t>‹#›</a:t>
            </a:fld>
            <a:endParaRPr lang="en-US"/>
          </a:p>
        </p:txBody>
      </p:sp>
    </p:spTree>
    <p:extLst>
      <p:ext uri="{BB962C8B-B14F-4D97-AF65-F5344CB8AC3E}">
        <p14:creationId xmlns:p14="http://schemas.microsoft.com/office/powerpoint/2010/main" val="53569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6A42F5-CF11-4C40-843D-FB547EBA5990}" type="datetimeFigureOut">
              <a:rPr lang="en-US" smtClean="0"/>
              <a:t>6/22/2015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D8766-EC00-4D2D-BAE4-894C209570C2}" type="slidenum">
              <a:rPr lang="en-US" smtClean="0"/>
              <a:t>‹#›</a:t>
            </a:fld>
            <a:endParaRPr lang="en-US"/>
          </a:p>
        </p:txBody>
      </p:sp>
    </p:spTree>
    <p:extLst>
      <p:ext uri="{BB962C8B-B14F-4D97-AF65-F5344CB8AC3E}">
        <p14:creationId xmlns:p14="http://schemas.microsoft.com/office/powerpoint/2010/main" val="125544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6A42F5-CF11-4C40-843D-FB547EBA5990}" type="datetimeFigureOut">
              <a:rPr lang="en-US" smtClean="0"/>
              <a:t>6/22/2015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D8766-EC00-4D2D-BAE4-894C209570C2}" type="slidenum">
              <a:rPr lang="en-US" smtClean="0"/>
              <a:t>‹#›</a:t>
            </a:fld>
            <a:endParaRPr lang="en-US"/>
          </a:p>
        </p:txBody>
      </p:sp>
    </p:spTree>
    <p:extLst>
      <p:ext uri="{BB962C8B-B14F-4D97-AF65-F5344CB8AC3E}">
        <p14:creationId xmlns:p14="http://schemas.microsoft.com/office/powerpoint/2010/main" val="401879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E6A42F5-CF11-4C40-843D-FB547EBA5990}" type="datetimeFigureOut">
              <a:rPr lang="en-US" smtClean="0"/>
              <a:t>6/22/2015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D8766-EC00-4D2D-BAE4-894C209570C2}" type="slidenum">
              <a:rPr lang="en-US" smtClean="0"/>
              <a:t>‹#›</a:t>
            </a:fld>
            <a:endParaRPr lang="en-US"/>
          </a:p>
        </p:txBody>
      </p:sp>
    </p:spTree>
    <p:extLst>
      <p:ext uri="{BB962C8B-B14F-4D97-AF65-F5344CB8AC3E}">
        <p14:creationId xmlns:p14="http://schemas.microsoft.com/office/powerpoint/2010/main" val="379871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E6A42F5-CF11-4C40-843D-FB547EBA5990}" type="datetimeFigureOut">
              <a:rPr lang="en-US" smtClean="0"/>
              <a:t>6/22/2015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7D8766-EC00-4D2D-BAE4-894C209570C2}" type="slidenum">
              <a:rPr lang="en-US" smtClean="0"/>
              <a:t>‹#›</a:t>
            </a:fld>
            <a:endParaRPr lang="en-US"/>
          </a:p>
        </p:txBody>
      </p:sp>
    </p:spTree>
    <p:extLst>
      <p:ext uri="{BB962C8B-B14F-4D97-AF65-F5344CB8AC3E}">
        <p14:creationId xmlns:p14="http://schemas.microsoft.com/office/powerpoint/2010/main" val="102608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E6A42F5-CF11-4C40-843D-FB547EBA5990}" type="datetimeFigureOut">
              <a:rPr lang="en-US" smtClean="0"/>
              <a:t>6/22/2015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7D8766-EC00-4D2D-BAE4-894C209570C2}" type="slidenum">
              <a:rPr lang="en-US" smtClean="0"/>
              <a:t>‹#›</a:t>
            </a:fld>
            <a:endParaRPr lang="en-US"/>
          </a:p>
        </p:txBody>
      </p:sp>
    </p:spTree>
    <p:extLst>
      <p:ext uri="{BB962C8B-B14F-4D97-AF65-F5344CB8AC3E}">
        <p14:creationId xmlns:p14="http://schemas.microsoft.com/office/powerpoint/2010/main" val="370177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6A42F5-CF11-4C40-843D-FB547EBA5990}" type="datetimeFigureOut">
              <a:rPr lang="en-US" smtClean="0"/>
              <a:t>6/22/2015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7D8766-EC00-4D2D-BAE4-894C209570C2}" type="slidenum">
              <a:rPr lang="en-US" smtClean="0"/>
              <a:t>‹#›</a:t>
            </a:fld>
            <a:endParaRPr lang="en-US"/>
          </a:p>
        </p:txBody>
      </p:sp>
    </p:spTree>
    <p:extLst>
      <p:ext uri="{BB962C8B-B14F-4D97-AF65-F5344CB8AC3E}">
        <p14:creationId xmlns:p14="http://schemas.microsoft.com/office/powerpoint/2010/main" val="315289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6A42F5-CF11-4C40-843D-FB547EBA5990}" type="datetimeFigureOut">
              <a:rPr lang="en-US" smtClean="0"/>
              <a:t>6/22/2015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D8766-EC00-4D2D-BAE4-894C209570C2}" type="slidenum">
              <a:rPr lang="en-US" smtClean="0"/>
              <a:t>‹#›</a:t>
            </a:fld>
            <a:endParaRPr lang="en-US"/>
          </a:p>
        </p:txBody>
      </p:sp>
    </p:spTree>
    <p:extLst>
      <p:ext uri="{BB962C8B-B14F-4D97-AF65-F5344CB8AC3E}">
        <p14:creationId xmlns:p14="http://schemas.microsoft.com/office/powerpoint/2010/main" val="153173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6A42F5-CF11-4C40-843D-FB547EBA5990}" type="datetimeFigureOut">
              <a:rPr lang="en-US" smtClean="0"/>
              <a:t>6/22/2015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D8766-EC00-4D2D-BAE4-894C209570C2}" type="slidenum">
              <a:rPr lang="en-US" smtClean="0"/>
              <a:t>‹#›</a:t>
            </a:fld>
            <a:endParaRPr lang="en-US"/>
          </a:p>
        </p:txBody>
      </p:sp>
    </p:spTree>
    <p:extLst>
      <p:ext uri="{BB962C8B-B14F-4D97-AF65-F5344CB8AC3E}">
        <p14:creationId xmlns:p14="http://schemas.microsoft.com/office/powerpoint/2010/main" val="408550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6A42F5-CF11-4C40-843D-FB547EBA5990}" type="datetimeFigureOut">
              <a:rPr lang="en-US" smtClean="0"/>
              <a:t>6/22/2015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D8766-EC00-4D2D-BAE4-894C209570C2}" type="slidenum">
              <a:rPr lang="en-US" smtClean="0"/>
              <a:t>‹#›</a:t>
            </a:fld>
            <a:endParaRPr lang="en-US"/>
          </a:p>
        </p:txBody>
      </p:sp>
    </p:spTree>
    <p:extLst>
      <p:ext uri="{BB962C8B-B14F-4D97-AF65-F5344CB8AC3E}">
        <p14:creationId xmlns:p14="http://schemas.microsoft.com/office/powerpoint/2010/main" val="448860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42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144000" cy="7315201"/>
          </a:xfrm>
          <a:prstGeom prst="rect">
            <a:avLst/>
          </a:prstGeom>
        </p:spPr>
      </p:pic>
      <p:sp>
        <p:nvSpPr>
          <p:cNvPr id="5" name="TextBox 4"/>
          <p:cNvSpPr txBox="1"/>
          <p:nvPr/>
        </p:nvSpPr>
        <p:spPr>
          <a:xfrm>
            <a:off x="1229591" y="443346"/>
            <a:ext cx="7592291" cy="2092881"/>
          </a:xfrm>
          <a:prstGeom prst="rect">
            <a:avLst/>
          </a:prstGeom>
          <a:noFill/>
        </p:spPr>
        <p:txBody>
          <a:bodyPr wrap="square" rtlCol="0">
            <a:spAutoFit/>
          </a:bodyPr>
          <a:lstStyle/>
          <a:p>
            <a:r>
              <a:rPr lang="en-US" sz="6500" dirty="0" smtClean="0">
                <a:effectLst>
                  <a:outerShdw blurRad="50800" dist="38100" dir="8100000" algn="tr" rotWithShape="0">
                    <a:prstClr val="black">
                      <a:alpha val="40000"/>
                    </a:prstClr>
                  </a:outerShdw>
                </a:effectLst>
                <a:latin typeface="Abraham Lincoln" pitchFamily="2" charset="0"/>
                <a:ea typeface="Abraham Lincoln" pitchFamily="2" charset="0"/>
              </a:rPr>
              <a:t>“</a:t>
            </a:r>
            <a:r>
              <a:rPr lang="en-US" sz="6500" dirty="0" err="1" smtClean="0">
                <a:solidFill>
                  <a:schemeClr val="bg1"/>
                </a:solidFill>
                <a:effectLst>
                  <a:outerShdw blurRad="50800" dist="38100" dir="8100000" algn="tr" rotWithShape="0">
                    <a:prstClr val="black">
                      <a:alpha val="40000"/>
                    </a:prstClr>
                  </a:outerShdw>
                </a:effectLst>
                <a:latin typeface="Airplane" pitchFamily="2" charset="0"/>
                <a:ea typeface="Airplane" pitchFamily="2" charset="0"/>
              </a:rPr>
              <a:t>apollo</a:t>
            </a:r>
            <a:r>
              <a:rPr lang="en-US" sz="6500" dirty="0" smtClean="0">
                <a:solidFill>
                  <a:schemeClr val="bg1"/>
                </a:solidFill>
                <a:effectLst>
                  <a:outerShdw blurRad="50800" dist="38100" dir="8100000" algn="tr" rotWithShape="0">
                    <a:prstClr val="black">
                      <a:alpha val="40000"/>
                    </a:prstClr>
                  </a:outerShdw>
                </a:effectLst>
                <a:latin typeface="Airplane" pitchFamily="2" charset="0"/>
                <a:ea typeface="Airplane" pitchFamily="2" charset="0"/>
              </a:rPr>
              <a:t> eight read the first chapter of genesis</a:t>
            </a:r>
            <a:endParaRPr lang="en-US" sz="5000" dirty="0">
              <a:solidFill>
                <a:schemeClr val="bg1"/>
              </a:solidFill>
              <a:effectLst>
                <a:outerShdw blurRad="50800" dist="38100" dir="8100000" algn="tr" rotWithShape="0">
                  <a:prstClr val="black">
                    <a:alpha val="40000"/>
                  </a:prstClr>
                </a:outerShdw>
              </a:effectLst>
              <a:latin typeface="Airplane" pitchFamily="2" charset="0"/>
              <a:ea typeface="Airplane" pitchFamily="2" charset="0"/>
            </a:endParaRPr>
          </a:p>
        </p:txBody>
      </p:sp>
    </p:spTree>
    <p:extLst>
      <p:ext uri="{BB962C8B-B14F-4D97-AF65-F5344CB8AC3E}">
        <p14:creationId xmlns:p14="http://schemas.microsoft.com/office/powerpoint/2010/main" val="200614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D1C1D"/>
        </a:solidFill>
        <a:effectLst/>
      </p:bgPr>
    </p:bg>
    <p:spTree>
      <p:nvGrpSpPr>
        <p:cNvPr id="1" name=""/>
        <p:cNvGrpSpPr/>
        <p:nvPr/>
      </p:nvGrpSpPr>
      <p:grpSpPr>
        <a:xfrm>
          <a:off x="0" y="0"/>
          <a:ext cx="0" cy="0"/>
          <a:chOff x="0" y="0"/>
          <a:chExt cx="0" cy="0"/>
        </a:xfrm>
      </p:grpSpPr>
      <p:sp>
        <p:nvSpPr>
          <p:cNvPr id="7" name="TextBox 6"/>
          <p:cNvSpPr txBox="1"/>
          <p:nvPr/>
        </p:nvSpPr>
        <p:spPr>
          <a:xfrm>
            <a:off x="966354" y="651164"/>
            <a:ext cx="7592291" cy="2092881"/>
          </a:xfrm>
          <a:prstGeom prst="rect">
            <a:avLst/>
          </a:prstGeom>
          <a:noFill/>
        </p:spPr>
        <p:txBody>
          <a:bodyPr wrap="square" rtlCol="0">
            <a:spAutoFit/>
          </a:bodyPr>
          <a:lstStyle/>
          <a:p>
            <a:r>
              <a:rPr lang="en-US" sz="6500" dirty="0" smtClean="0">
                <a:effectLst>
                  <a:outerShdw blurRad="50800" dist="38100" dir="8100000" algn="tr" rotWithShape="0">
                    <a:prstClr val="black">
                      <a:alpha val="40000"/>
                    </a:prstClr>
                  </a:outerShdw>
                </a:effectLst>
                <a:latin typeface="Abraham Lincoln" pitchFamily="2" charset="0"/>
                <a:ea typeface="Abraham Lincoln" pitchFamily="2" charset="0"/>
              </a:rPr>
              <a:t>“What Hath God Wrought?”</a:t>
            </a:r>
          </a:p>
          <a:p>
            <a:r>
              <a:rPr lang="en-US" sz="6500" dirty="0" smtClean="0">
                <a:effectLst>
                  <a:outerShdw blurRad="50800" dist="38100" dir="8100000" algn="tr" rotWithShape="0">
                    <a:prstClr val="black">
                      <a:alpha val="40000"/>
                    </a:prstClr>
                  </a:outerShdw>
                </a:effectLst>
                <a:latin typeface="Abraham Lincoln" pitchFamily="2" charset="0"/>
                <a:ea typeface="Abraham Lincoln" pitchFamily="2" charset="0"/>
              </a:rPr>
              <a:t>                        </a:t>
            </a:r>
            <a:r>
              <a:rPr lang="en-US" sz="5000" dirty="0" smtClean="0">
                <a:effectLst>
                  <a:outerShdw blurRad="50800" dist="38100" dir="8100000" algn="tr" rotWithShape="0">
                    <a:prstClr val="black">
                      <a:alpha val="40000"/>
                    </a:prstClr>
                  </a:outerShdw>
                </a:effectLst>
                <a:latin typeface="Abraham Lincoln" pitchFamily="2" charset="0"/>
                <a:ea typeface="Abraham Lincoln" pitchFamily="2" charset="0"/>
              </a:rPr>
              <a:t>- Samuel Morse </a:t>
            </a:r>
            <a:endParaRPr lang="en-US" sz="5000" dirty="0">
              <a:effectLst>
                <a:outerShdw blurRad="50800" dist="38100" dir="8100000" algn="tr" rotWithShape="0">
                  <a:prstClr val="black">
                    <a:alpha val="40000"/>
                  </a:prstClr>
                </a:outerShdw>
              </a:effectLst>
              <a:latin typeface="Abraham Lincoln" pitchFamily="2" charset="0"/>
              <a:ea typeface="Abraham Lincoln" pitchFamily="2" charset="0"/>
            </a:endParaRPr>
          </a:p>
        </p:txBody>
      </p:sp>
      <p:pic>
        <p:nvPicPr>
          <p:cNvPr id="2" name="Picture 1"/>
          <p:cNvPicPr>
            <a:picLocks noChangeAspect="1"/>
          </p:cNvPicPr>
          <p:nvPr/>
        </p:nvPicPr>
        <p:blipFill>
          <a:blip r:embed="rId2"/>
          <a:stretch>
            <a:fillRect/>
          </a:stretch>
        </p:blipFill>
        <p:spPr>
          <a:xfrm>
            <a:off x="616091" y="0"/>
            <a:ext cx="10951793" cy="6856279"/>
          </a:xfrm>
          <a:prstGeom prst="rect">
            <a:avLst/>
          </a:prstGeom>
          <a:effectLst>
            <a:softEdge rad="31750"/>
          </a:effectLst>
        </p:spPr>
      </p:pic>
      <p:sp>
        <p:nvSpPr>
          <p:cNvPr id="5" name="TextBox 4"/>
          <p:cNvSpPr txBox="1"/>
          <p:nvPr/>
        </p:nvSpPr>
        <p:spPr>
          <a:xfrm>
            <a:off x="616091" y="651164"/>
            <a:ext cx="3752709" cy="3862596"/>
          </a:xfrm>
          <a:prstGeom prst="rect">
            <a:avLst/>
          </a:prstGeom>
          <a:noFill/>
        </p:spPr>
        <p:txBody>
          <a:bodyPr wrap="square" rtlCol="0">
            <a:spAutoFit/>
          </a:bodyPr>
          <a:lstStyle/>
          <a:p>
            <a:r>
              <a:rPr lang="en-US" sz="3500" dirty="0" smtClean="0">
                <a:solidFill>
                  <a:schemeClr val="bg1"/>
                </a:solidFill>
                <a:effectLst>
                  <a:outerShdw blurRad="50800" dist="38100" dir="8100000" algn="tr" rotWithShape="0">
                    <a:prstClr val="black">
                      <a:alpha val="40000"/>
                    </a:prstClr>
                  </a:outerShdw>
                </a:effectLst>
                <a:latin typeface="Constantia" panose="02030602050306030303" pitchFamily="18" charset="0"/>
                <a:ea typeface="Abraham Lincoln" pitchFamily="2" charset="0"/>
              </a:rPr>
              <a:t>It is the glory of God to conceal things,</a:t>
            </a:r>
          </a:p>
          <a:p>
            <a:r>
              <a:rPr lang="en-US" sz="3500" dirty="0" smtClean="0">
                <a:solidFill>
                  <a:schemeClr val="bg1"/>
                </a:solidFill>
                <a:effectLst>
                  <a:outerShdw blurRad="50800" dist="38100" dir="8100000" algn="tr" rotWithShape="0">
                    <a:prstClr val="black">
                      <a:alpha val="40000"/>
                    </a:prstClr>
                  </a:outerShdw>
                </a:effectLst>
                <a:latin typeface="Constantia" panose="02030602050306030303" pitchFamily="18" charset="0"/>
                <a:ea typeface="Abraham Lincoln" pitchFamily="2" charset="0"/>
              </a:rPr>
              <a:t>but the glory of kings is to search things out. </a:t>
            </a:r>
            <a:r>
              <a:rPr lang="en-US" sz="3500" b="1" dirty="0" smtClean="0">
                <a:solidFill>
                  <a:schemeClr val="bg1"/>
                </a:solidFill>
                <a:effectLst>
                  <a:outerShdw blurRad="50800" dist="38100" dir="8100000" algn="tr" rotWithShape="0">
                    <a:prstClr val="black">
                      <a:alpha val="40000"/>
                    </a:prstClr>
                  </a:outerShdw>
                </a:effectLst>
                <a:latin typeface="Constantia" panose="02030602050306030303" pitchFamily="18" charset="0"/>
                <a:ea typeface="Abraham Lincoln" pitchFamily="2" charset="0"/>
              </a:rPr>
              <a:t>Proverbs 25.2</a:t>
            </a:r>
            <a:endParaRPr lang="en-US" sz="3500" dirty="0">
              <a:solidFill>
                <a:schemeClr val="bg1"/>
              </a:solidFill>
              <a:effectLst>
                <a:outerShdw blurRad="50800" dist="38100" dir="8100000" algn="tr" rotWithShape="0">
                  <a:prstClr val="black">
                    <a:alpha val="40000"/>
                  </a:prstClr>
                </a:outerShdw>
              </a:effectLst>
              <a:latin typeface="Constantia" panose="02030602050306030303" pitchFamily="18" charset="0"/>
              <a:ea typeface="Abraham Lincoln" pitchFamily="2" charset="0"/>
            </a:endParaRPr>
          </a:p>
        </p:txBody>
      </p:sp>
    </p:spTree>
    <p:extLst>
      <p:ext uri="{BB962C8B-B14F-4D97-AF65-F5344CB8AC3E}">
        <p14:creationId xmlns:p14="http://schemas.microsoft.com/office/powerpoint/2010/main" val="405185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6726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80209" y="2355273"/>
            <a:ext cx="7183582" cy="1554272"/>
          </a:xfrm>
          <a:prstGeom prst="rect">
            <a:avLst/>
          </a:prstGeom>
          <a:noFill/>
        </p:spPr>
        <p:txBody>
          <a:bodyPr wrap="square" rtlCol="0">
            <a:spAutoFit/>
          </a:bodyPr>
          <a:lstStyle/>
          <a:p>
            <a:r>
              <a:rPr lang="en-US" sz="9500" dirty="0" smtClean="0">
                <a:latin typeface="Airplane" pitchFamily="2" charset="0"/>
                <a:ea typeface="Airplane" pitchFamily="2" charset="0"/>
              </a:rPr>
              <a:t>faith vs science</a:t>
            </a:r>
            <a:endParaRPr lang="en-US" sz="9500" dirty="0">
              <a:latin typeface="Airplane" pitchFamily="2" charset="0"/>
              <a:ea typeface="Airplane" pitchFamily="2" charset="0"/>
            </a:endParaRPr>
          </a:p>
        </p:txBody>
      </p:sp>
    </p:spTree>
    <p:extLst>
      <p:ext uri="{BB962C8B-B14F-4D97-AF65-F5344CB8AC3E}">
        <p14:creationId xmlns:p14="http://schemas.microsoft.com/office/powerpoint/2010/main" val="218792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214255" y="1648691"/>
            <a:ext cx="5929745" cy="2400657"/>
          </a:xfrm>
          <a:prstGeom prst="rect">
            <a:avLst/>
          </a:prstGeom>
          <a:noFill/>
        </p:spPr>
        <p:txBody>
          <a:bodyPr wrap="square" rtlCol="0">
            <a:spAutoFit/>
          </a:bodyPr>
          <a:lstStyle/>
          <a:p>
            <a:r>
              <a:rPr lang="en-US" sz="15000" b="1" dirty="0">
                <a:solidFill>
                  <a:srgbClr val="00B0F0"/>
                </a:solidFill>
                <a:effectLst>
                  <a:outerShdw blurRad="50800" dist="38100" dir="5400000" algn="t" rotWithShape="0">
                    <a:prstClr val="black">
                      <a:alpha val="40000"/>
                    </a:prstClr>
                  </a:outerShdw>
                </a:effectLst>
                <a:latin typeface="Century Gothic" panose="020B0502020202020204" pitchFamily="34" charset="0"/>
              </a:rPr>
              <a:t>&amp;</a:t>
            </a:r>
          </a:p>
        </p:txBody>
      </p:sp>
    </p:spTree>
    <p:extLst>
      <p:ext uri="{BB962C8B-B14F-4D97-AF65-F5344CB8AC3E}">
        <p14:creationId xmlns:p14="http://schemas.microsoft.com/office/powerpoint/2010/main" val="338557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703117" y="789709"/>
            <a:ext cx="7457209" cy="3785652"/>
          </a:xfrm>
          <a:prstGeom prst="rect">
            <a:avLst/>
          </a:prstGeom>
          <a:noFill/>
        </p:spPr>
        <p:txBody>
          <a:bodyPr wrap="square" rtlCol="0">
            <a:spAutoFit/>
          </a:bodyPr>
          <a:lstStyle/>
          <a:p>
            <a:r>
              <a:rPr lang="en-US" sz="6000" dirty="0" smtClean="0">
                <a:latin typeface="Century Gothic" panose="020B0502020202020204" pitchFamily="34" charset="0"/>
                <a:ea typeface="Airplane" pitchFamily="2" charset="0"/>
              </a:rPr>
              <a:t>science answers</a:t>
            </a:r>
          </a:p>
          <a:p>
            <a:endParaRPr lang="en-US" sz="6000" dirty="0" smtClean="0">
              <a:latin typeface="Century Gothic" panose="020B0502020202020204" pitchFamily="34" charset="0"/>
              <a:ea typeface="Airplane" pitchFamily="2" charset="0"/>
            </a:endParaRPr>
          </a:p>
          <a:p>
            <a:endParaRPr lang="en-US" sz="6000" dirty="0">
              <a:latin typeface="Century Gothic" panose="020B0502020202020204" pitchFamily="34" charset="0"/>
              <a:ea typeface="Airplane" pitchFamily="2" charset="0"/>
            </a:endParaRPr>
          </a:p>
          <a:p>
            <a:r>
              <a:rPr lang="en-US" sz="6000" dirty="0" err="1">
                <a:latin typeface="Century Gothic" panose="020B0502020202020204" pitchFamily="34" charset="0"/>
                <a:ea typeface="Airplane" pitchFamily="2" charset="0"/>
              </a:rPr>
              <a:t>c</a:t>
            </a:r>
            <a:r>
              <a:rPr lang="en-US" sz="6000" dirty="0" err="1" smtClean="0">
                <a:latin typeface="Century Gothic" panose="020B0502020202020204" pitchFamily="34" charset="0"/>
                <a:ea typeface="Airplane" pitchFamily="2" charset="0"/>
              </a:rPr>
              <a:t>hristianity</a:t>
            </a:r>
            <a:r>
              <a:rPr lang="en-US" sz="6000" dirty="0" smtClean="0">
                <a:latin typeface="Century Gothic" panose="020B0502020202020204" pitchFamily="34" charset="0"/>
                <a:ea typeface="Airplane" pitchFamily="2" charset="0"/>
              </a:rPr>
              <a:t> answers</a:t>
            </a:r>
            <a:endParaRPr lang="en-US" sz="6000" dirty="0">
              <a:latin typeface="Century Gothic" panose="020B0502020202020204" pitchFamily="34" charset="0"/>
              <a:ea typeface="Airplane" pitchFamily="2" charset="0"/>
            </a:endParaRPr>
          </a:p>
        </p:txBody>
      </p:sp>
      <p:sp>
        <p:nvSpPr>
          <p:cNvPr id="6" name="TextBox 5"/>
          <p:cNvSpPr txBox="1"/>
          <p:nvPr/>
        </p:nvSpPr>
        <p:spPr>
          <a:xfrm>
            <a:off x="3706092" y="1597622"/>
            <a:ext cx="5929745" cy="2169825"/>
          </a:xfrm>
          <a:prstGeom prst="rect">
            <a:avLst/>
          </a:prstGeom>
          <a:noFill/>
        </p:spPr>
        <p:txBody>
          <a:bodyPr wrap="square" rtlCol="0">
            <a:spAutoFit/>
          </a:bodyPr>
          <a:lstStyle/>
          <a:p>
            <a:r>
              <a:rPr lang="en-US" sz="13500" b="1" dirty="0" smtClean="0">
                <a:solidFill>
                  <a:srgbClr val="00B0F0"/>
                </a:solidFill>
                <a:effectLst>
                  <a:outerShdw blurRad="50800" dist="38100" dir="5400000" algn="t" rotWithShape="0">
                    <a:prstClr val="black">
                      <a:alpha val="40000"/>
                    </a:prstClr>
                  </a:outerShdw>
                </a:effectLst>
                <a:latin typeface="Century Gothic" panose="020B0502020202020204" pitchFamily="34" charset="0"/>
              </a:rPr>
              <a:t>how?</a:t>
            </a:r>
            <a:endParaRPr lang="en-US" sz="13500" b="1" dirty="0">
              <a:solidFill>
                <a:srgbClr val="00B0F0"/>
              </a:solidFill>
              <a:effectLst>
                <a:outerShdw blurRad="50800" dist="38100" dir="5400000" algn="t" rotWithShape="0">
                  <a:prstClr val="black">
                    <a:alpha val="40000"/>
                  </a:prstClr>
                </a:outerShdw>
              </a:effectLst>
              <a:latin typeface="Century Gothic" panose="020B0502020202020204" pitchFamily="34" charset="0"/>
            </a:endParaRPr>
          </a:p>
        </p:txBody>
      </p:sp>
      <p:sp>
        <p:nvSpPr>
          <p:cNvPr id="7" name="TextBox 6"/>
          <p:cNvSpPr txBox="1"/>
          <p:nvPr/>
        </p:nvSpPr>
        <p:spPr>
          <a:xfrm>
            <a:off x="3706092" y="4298361"/>
            <a:ext cx="5929745" cy="2169825"/>
          </a:xfrm>
          <a:prstGeom prst="rect">
            <a:avLst/>
          </a:prstGeom>
          <a:noFill/>
        </p:spPr>
        <p:txBody>
          <a:bodyPr wrap="square" rtlCol="0">
            <a:spAutoFit/>
          </a:bodyPr>
          <a:lstStyle/>
          <a:p>
            <a:r>
              <a:rPr lang="en-US" sz="13500" b="1" dirty="0" smtClean="0">
                <a:solidFill>
                  <a:srgbClr val="00B0F0"/>
                </a:solidFill>
                <a:effectLst>
                  <a:outerShdw blurRad="50800" dist="38100" dir="5400000" algn="t" rotWithShape="0">
                    <a:prstClr val="black">
                      <a:alpha val="40000"/>
                    </a:prstClr>
                  </a:outerShdw>
                </a:effectLst>
                <a:latin typeface="Century Gothic" panose="020B0502020202020204" pitchFamily="34" charset="0"/>
              </a:rPr>
              <a:t>why?</a:t>
            </a:r>
            <a:endParaRPr lang="en-US" sz="13500" b="1" dirty="0">
              <a:solidFill>
                <a:srgbClr val="00B0F0"/>
              </a:solidFill>
              <a:effectLst>
                <a:outerShdw blurRad="50800" dist="38100" dir="5400000" algn="t" rotWithShape="0">
                  <a:prstClr val="black">
                    <a:alpha val="40000"/>
                  </a:prstClr>
                </a:outerShdw>
              </a:effectLst>
              <a:latin typeface="Century Gothic" panose="020B0502020202020204" pitchFamily="34" charset="0"/>
            </a:endParaRPr>
          </a:p>
        </p:txBody>
      </p:sp>
    </p:spTree>
    <p:extLst>
      <p:ext uri="{BB962C8B-B14F-4D97-AF65-F5344CB8AC3E}">
        <p14:creationId xmlns:p14="http://schemas.microsoft.com/office/powerpoint/2010/main" val="36796283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900546" y="318655"/>
            <a:ext cx="7342909" cy="6324808"/>
          </a:xfrm>
          <a:prstGeom prst="rect">
            <a:avLst/>
          </a:prstGeom>
          <a:noFill/>
        </p:spPr>
        <p:txBody>
          <a:bodyPr wrap="square" rtlCol="0">
            <a:spAutoFit/>
          </a:bodyPr>
          <a:lstStyle/>
          <a:p>
            <a:pPr algn="just"/>
            <a:r>
              <a:rPr lang="en-US" sz="2700" dirty="0">
                <a:solidFill>
                  <a:schemeClr val="bg1"/>
                </a:solidFill>
                <a:latin typeface="+mj-lt"/>
              </a:rPr>
              <a:t>“Usually, even a non-Christian knows something about the earth, the heavens, and the other elements of this world, about the motion and orbit of the stars and even their size and relative positions, about the predictable eclipses of the sun and moon, the cycles of the years and the seasons, about the kinds of animals, shrubs, stones, and so forth, and this knowledge he hold to as being certain from reason and experience. Now, it is a disgraceful and dangerous thing for an infidel to hear a Christian, presumably giving the meaning of Holy Scripture, talking nonsense on these topics; and we should take all means to prevent such an embarrassing situation, in which people show up vast ignorance in a Christian and laugh it to </a:t>
            </a:r>
            <a:r>
              <a:rPr lang="en-US" sz="2700" dirty="0" smtClean="0">
                <a:solidFill>
                  <a:schemeClr val="bg1"/>
                </a:solidFill>
                <a:latin typeface="+mj-lt"/>
              </a:rPr>
              <a:t>scorn…</a:t>
            </a:r>
            <a:endParaRPr lang="en-US" sz="2700" dirty="0">
              <a:solidFill>
                <a:schemeClr val="bg1"/>
              </a:solidFill>
              <a:latin typeface="+mj-lt"/>
            </a:endParaRPr>
          </a:p>
        </p:txBody>
      </p:sp>
    </p:spTree>
    <p:extLst>
      <p:ext uri="{BB962C8B-B14F-4D97-AF65-F5344CB8AC3E}">
        <p14:creationId xmlns:p14="http://schemas.microsoft.com/office/powerpoint/2010/main" val="60613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900546" y="318655"/>
            <a:ext cx="7342909" cy="5693866"/>
          </a:xfrm>
          <a:prstGeom prst="rect">
            <a:avLst/>
          </a:prstGeom>
          <a:noFill/>
        </p:spPr>
        <p:txBody>
          <a:bodyPr wrap="square" rtlCol="0">
            <a:spAutoFit/>
          </a:bodyPr>
          <a:lstStyle/>
          <a:p>
            <a:pPr algn="just"/>
            <a:r>
              <a:rPr lang="en-US" sz="2800" dirty="0" smtClean="0">
                <a:solidFill>
                  <a:schemeClr val="bg1"/>
                </a:solidFill>
                <a:latin typeface="+mj-lt"/>
              </a:rPr>
              <a:t>“The </a:t>
            </a:r>
            <a:r>
              <a:rPr lang="en-US" sz="2800" dirty="0">
                <a:solidFill>
                  <a:schemeClr val="bg1"/>
                </a:solidFill>
                <a:latin typeface="+mj-lt"/>
              </a:rPr>
              <a:t>shame is not so much that an ignorant individual is derided, but that people outside the household of faith think our sacred writers held such opinions, and, to the great loss of those for whose salvation we toil, the writers of our Scripture are criticized and rejected as unlearned men. If they find a Christian mistaken in a field which they themselves know well and hear him maintaining his foolish opinions about our books, how are they going to believe those books in matters concerning the resurrection of the dead, the hope of eternal life, and the kingdom of heaven, when they think their pages are full </a:t>
            </a:r>
            <a:r>
              <a:rPr lang="en-US" sz="2800" dirty="0" smtClean="0">
                <a:solidFill>
                  <a:schemeClr val="bg1"/>
                </a:solidFill>
                <a:latin typeface="+mj-lt"/>
              </a:rPr>
              <a:t>of…</a:t>
            </a:r>
            <a:endParaRPr lang="en-US" sz="2700" dirty="0">
              <a:solidFill>
                <a:schemeClr val="bg1"/>
              </a:solidFill>
              <a:latin typeface="+mj-lt"/>
            </a:endParaRPr>
          </a:p>
        </p:txBody>
      </p:sp>
    </p:spTree>
    <p:extLst>
      <p:ext uri="{BB962C8B-B14F-4D97-AF65-F5344CB8AC3E}">
        <p14:creationId xmlns:p14="http://schemas.microsoft.com/office/powerpoint/2010/main" val="366161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900546" y="318655"/>
            <a:ext cx="7342909" cy="6555641"/>
          </a:xfrm>
          <a:prstGeom prst="rect">
            <a:avLst/>
          </a:prstGeom>
          <a:noFill/>
        </p:spPr>
        <p:txBody>
          <a:bodyPr wrap="square" rtlCol="0">
            <a:spAutoFit/>
          </a:bodyPr>
          <a:lstStyle/>
          <a:p>
            <a:pPr algn="just"/>
            <a:r>
              <a:rPr lang="en-US" sz="2800" dirty="0" smtClean="0">
                <a:solidFill>
                  <a:schemeClr val="bg1"/>
                </a:solidFill>
                <a:latin typeface="+mj-lt"/>
              </a:rPr>
              <a:t>…falsehoods </a:t>
            </a:r>
            <a:r>
              <a:rPr lang="en-US" sz="2800" dirty="0">
                <a:solidFill>
                  <a:schemeClr val="bg1"/>
                </a:solidFill>
                <a:latin typeface="+mj-lt"/>
              </a:rPr>
              <a:t>and on facts which they themselves have learnt from experience and the light of reason? Reckless and incompetent expounders of Holy Scripture bring untold trouble and sorrow on their wiser brethren when they are caught in one of their mischievous false opinions and are taken to task by those who are not bound by the authority of our sacred books. For then, to defend their utterly foolish and obviously untrue statements, they will try to call upon Holy Scripture for proof and even recite from memory many passages which they think support their position, although they understand neither what they say nor the things about which they make assertion</a:t>
            </a:r>
            <a:r>
              <a:rPr lang="en-US" sz="2800" dirty="0" smtClean="0">
                <a:solidFill>
                  <a:schemeClr val="bg1"/>
                </a:solidFill>
                <a:latin typeface="+mj-lt"/>
              </a:rPr>
              <a:t>.” </a:t>
            </a:r>
            <a:endParaRPr lang="en-US" sz="2700" dirty="0">
              <a:solidFill>
                <a:schemeClr val="bg1"/>
              </a:solidFill>
              <a:latin typeface="+mj-lt"/>
            </a:endParaRPr>
          </a:p>
        </p:txBody>
      </p:sp>
    </p:spTree>
    <p:extLst>
      <p:ext uri="{BB962C8B-B14F-4D97-AF65-F5344CB8AC3E}">
        <p14:creationId xmlns:p14="http://schemas.microsoft.com/office/powerpoint/2010/main" val="346387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80209" y="2355273"/>
            <a:ext cx="7183582" cy="1554272"/>
          </a:xfrm>
          <a:prstGeom prst="rect">
            <a:avLst/>
          </a:prstGeom>
          <a:noFill/>
        </p:spPr>
        <p:txBody>
          <a:bodyPr wrap="square" rtlCol="0">
            <a:spAutoFit/>
          </a:bodyPr>
          <a:lstStyle/>
          <a:p>
            <a:r>
              <a:rPr lang="en-US" sz="9500" dirty="0" smtClean="0">
                <a:latin typeface="Airplane" pitchFamily="2" charset="0"/>
                <a:ea typeface="Airplane" pitchFamily="2" charset="0"/>
              </a:rPr>
              <a:t>faith vs science</a:t>
            </a:r>
            <a:endParaRPr lang="en-US" sz="9500" dirty="0">
              <a:latin typeface="Airplane" pitchFamily="2" charset="0"/>
              <a:ea typeface="Airplane" pitchFamily="2" charset="0"/>
            </a:endParaRPr>
          </a:p>
        </p:txBody>
      </p:sp>
      <p:pic>
        <p:nvPicPr>
          <p:cNvPr id="2" name="Picture 1"/>
          <p:cNvPicPr>
            <a:picLocks noChangeAspect="1"/>
          </p:cNvPicPr>
          <p:nvPr/>
        </p:nvPicPr>
        <p:blipFill>
          <a:blip r:embed="rId3"/>
          <a:stretch>
            <a:fillRect/>
          </a:stretch>
        </p:blipFill>
        <p:spPr>
          <a:xfrm>
            <a:off x="0" y="-291558"/>
            <a:ext cx="9144000" cy="13193849"/>
          </a:xfrm>
          <a:prstGeom prst="rect">
            <a:avLst/>
          </a:prstGeom>
        </p:spPr>
      </p:pic>
    </p:spTree>
    <p:extLst>
      <p:ext uri="{BB962C8B-B14F-4D97-AF65-F5344CB8AC3E}">
        <p14:creationId xmlns:p14="http://schemas.microsoft.com/office/powerpoint/2010/main" val="275317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660073" y="235527"/>
            <a:ext cx="6082146" cy="2246769"/>
          </a:xfrm>
          <a:prstGeom prst="rect">
            <a:avLst/>
          </a:prstGeom>
          <a:noFill/>
        </p:spPr>
        <p:txBody>
          <a:bodyPr wrap="square" rtlCol="0">
            <a:spAutoFit/>
          </a:bodyPr>
          <a:lstStyle/>
          <a:p>
            <a:pPr algn="r"/>
            <a:r>
              <a:rPr lang="en-US" sz="7000" dirty="0" smtClean="0">
                <a:solidFill>
                  <a:schemeClr val="bg1">
                    <a:lumMod val="65000"/>
                  </a:schemeClr>
                </a:solidFill>
                <a:latin typeface="Hero Light" panose="02000506000000020004" pitchFamily="50" charset="0"/>
                <a:ea typeface="Abraham Lincoln" pitchFamily="2" charset="0"/>
              </a:rPr>
              <a:t>S</a:t>
            </a:r>
            <a:r>
              <a:rPr lang="en-US" sz="6000" dirty="0" smtClean="0">
                <a:solidFill>
                  <a:schemeClr val="bg1">
                    <a:lumMod val="65000"/>
                  </a:schemeClr>
                </a:solidFill>
                <a:latin typeface="Hero Light" panose="02000506000000020004" pitchFamily="50" charset="0"/>
                <a:ea typeface="Abraham Lincoln" pitchFamily="2" charset="0"/>
              </a:rPr>
              <a:t>CIENCE</a:t>
            </a:r>
            <a:r>
              <a:rPr lang="en-US" sz="7000" dirty="0" smtClean="0">
                <a:solidFill>
                  <a:schemeClr val="bg1">
                    <a:lumMod val="65000"/>
                  </a:schemeClr>
                </a:solidFill>
                <a:latin typeface="Hero Light" panose="02000506000000020004" pitchFamily="50" charset="0"/>
                <a:ea typeface="Abraham Lincoln" pitchFamily="2" charset="0"/>
              </a:rPr>
              <a:t> </a:t>
            </a:r>
            <a:r>
              <a:rPr lang="en-US" sz="4500" b="1" dirty="0" smtClean="0">
                <a:solidFill>
                  <a:schemeClr val="bg2">
                    <a:lumMod val="50000"/>
                  </a:schemeClr>
                </a:solidFill>
                <a:latin typeface="Hero Light" panose="02000506000000020004" pitchFamily="50" charset="0"/>
                <a:ea typeface="Abraham Lincoln" pitchFamily="2" charset="0"/>
              </a:rPr>
              <a:t>VS</a:t>
            </a:r>
            <a:r>
              <a:rPr lang="en-US" sz="7000" dirty="0" smtClean="0">
                <a:solidFill>
                  <a:schemeClr val="bg1">
                    <a:lumMod val="65000"/>
                  </a:schemeClr>
                </a:solidFill>
                <a:latin typeface="Hero Light" panose="02000506000000020004" pitchFamily="50" charset="0"/>
                <a:ea typeface="Abraham Lincoln" pitchFamily="2" charset="0"/>
              </a:rPr>
              <a:t> C</a:t>
            </a:r>
            <a:r>
              <a:rPr lang="en-US" sz="6000" dirty="0" smtClean="0">
                <a:solidFill>
                  <a:schemeClr val="bg1">
                    <a:lumMod val="65000"/>
                  </a:schemeClr>
                </a:solidFill>
                <a:latin typeface="Hero Light" panose="02000506000000020004" pitchFamily="50" charset="0"/>
                <a:ea typeface="Abraham Lincoln" pitchFamily="2" charset="0"/>
              </a:rPr>
              <a:t>HRISTIANITY</a:t>
            </a:r>
            <a:endParaRPr lang="en-US" sz="7000" dirty="0">
              <a:solidFill>
                <a:schemeClr val="bg1">
                  <a:lumMod val="65000"/>
                </a:schemeClr>
              </a:solidFill>
              <a:latin typeface="Hero Light" panose="02000506000000020004" pitchFamily="50" charset="0"/>
              <a:ea typeface="Abraham Lincoln" pitchFamily="2" charset="0"/>
            </a:endParaRPr>
          </a:p>
        </p:txBody>
      </p:sp>
      <p:sp>
        <p:nvSpPr>
          <p:cNvPr id="4" name="TextBox 3"/>
          <p:cNvSpPr txBox="1"/>
          <p:nvPr/>
        </p:nvSpPr>
        <p:spPr>
          <a:xfrm>
            <a:off x="4572000" y="2717823"/>
            <a:ext cx="3616037" cy="2554545"/>
          </a:xfrm>
          <a:prstGeom prst="rect">
            <a:avLst/>
          </a:prstGeom>
          <a:noFill/>
        </p:spPr>
        <p:txBody>
          <a:bodyPr wrap="square" rtlCol="0">
            <a:spAutoFit/>
          </a:bodyPr>
          <a:lstStyle/>
          <a:p>
            <a:pPr algn="r"/>
            <a:r>
              <a:rPr lang="en-US" sz="4000" dirty="0" smtClean="0">
                <a:solidFill>
                  <a:schemeClr val="bg1">
                    <a:lumMod val="65000"/>
                  </a:schemeClr>
                </a:solidFill>
                <a:latin typeface="Hero Light" panose="02000506000000020004" pitchFamily="50" charset="0"/>
                <a:ea typeface="Abraham Lincoln" pitchFamily="2" charset="0"/>
              </a:rPr>
              <a:t>competition</a:t>
            </a:r>
            <a:br>
              <a:rPr lang="en-US" sz="4000" dirty="0" smtClean="0">
                <a:solidFill>
                  <a:schemeClr val="bg1">
                    <a:lumMod val="65000"/>
                  </a:schemeClr>
                </a:solidFill>
                <a:latin typeface="Hero Light" panose="02000506000000020004" pitchFamily="50" charset="0"/>
                <a:ea typeface="Abraham Lincoln" pitchFamily="2" charset="0"/>
              </a:rPr>
            </a:br>
            <a:r>
              <a:rPr lang="en-US" sz="4000" dirty="0" smtClean="0">
                <a:solidFill>
                  <a:schemeClr val="bg1">
                    <a:lumMod val="65000"/>
                  </a:schemeClr>
                </a:solidFill>
                <a:latin typeface="Hero Light" panose="02000506000000020004" pitchFamily="50" charset="0"/>
                <a:ea typeface="Abraham Lincoln" pitchFamily="2" charset="0"/>
              </a:rPr>
              <a:t>  </a:t>
            </a:r>
          </a:p>
          <a:p>
            <a:pPr algn="r"/>
            <a:r>
              <a:rPr lang="en-US" sz="4000" dirty="0" smtClean="0">
                <a:solidFill>
                  <a:schemeClr val="bg1">
                    <a:lumMod val="65000"/>
                  </a:schemeClr>
                </a:solidFill>
                <a:latin typeface="Hero Light" panose="02000506000000020004" pitchFamily="50" charset="0"/>
                <a:ea typeface="Abraham Lincoln" pitchFamily="2" charset="0"/>
              </a:rPr>
              <a:t>cooperation</a:t>
            </a:r>
          </a:p>
          <a:p>
            <a:endParaRPr lang="en-US" sz="4000" dirty="0"/>
          </a:p>
        </p:txBody>
      </p:sp>
      <p:sp>
        <p:nvSpPr>
          <p:cNvPr id="5" name="TextBox 4"/>
          <p:cNvSpPr txBox="1"/>
          <p:nvPr/>
        </p:nvSpPr>
        <p:spPr>
          <a:xfrm>
            <a:off x="6109855" y="3441097"/>
            <a:ext cx="2867890" cy="553998"/>
          </a:xfrm>
          <a:prstGeom prst="rect">
            <a:avLst/>
          </a:prstGeom>
          <a:noFill/>
        </p:spPr>
        <p:txBody>
          <a:bodyPr wrap="square" rtlCol="0">
            <a:spAutoFit/>
          </a:bodyPr>
          <a:lstStyle/>
          <a:p>
            <a:r>
              <a:rPr lang="en-US" sz="3000" b="1" dirty="0" smtClean="0">
                <a:solidFill>
                  <a:schemeClr val="bg2">
                    <a:lumMod val="50000"/>
                  </a:schemeClr>
                </a:solidFill>
                <a:latin typeface="Hero Light" panose="02000506000000020004" pitchFamily="50" charset="0"/>
                <a:ea typeface="Abraham Lincoln" pitchFamily="2" charset="0"/>
              </a:rPr>
              <a:t>OR</a:t>
            </a:r>
            <a:endParaRPr lang="en-US" sz="3000" dirty="0"/>
          </a:p>
        </p:txBody>
      </p:sp>
      <p:sp>
        <p:nvSpPr>
          <p:cNvPr id="6" name="TextBox 5"/>
          <p:cNvSpPr txBox="1"/>
          <p:nvPr/>
        </p:nvSpPr>
        <p:spPr>
          <a:xfrm>
            <a:off x="8104909" y="3838207"/>
            <a:ext cx="2867890" cy="784830"/>
          </a:xfrm>
          <a:prstGeom prst="rect">
            <a:avLst/>
          </a:prstGeom>
          <a:noFill/>
        </p:spPr>
        <p:txBody>
          <a:bodyPr wrap="square" rtlCol="0">
            <a:spAutoFit/>
          </a:bodyPr>
          <a:lstStyle/>
          <a:p>
            <a:r>
              <a:rPr lang="en-US" sz="4500" b="1" dirty="0">
                <a:solidFill>
                  <a:schemeClr val="bg2">
                    <a:lumMod val="50000"/>
                  </a:schemeClr>
                </a:solidFill>
                <a:latin typeface="Century Gothic" panose="020B0502020202020204" pitchFamily="34" charset="0"/>
              </a:rPr>
              <a:t>?</a:t>
            </a:r>
            <a:endParaRPr lang="en-US" sz="4500" dirty="0">
              <a:latin typeface="Century Gothic" panose="020B0502020202020204" pitchFamily="34" charset="0"/>
            </a:endParaRPr>
          </a:p>
        </p:txBody>
      </p:sp>
    </p:spTree>
    <p:extLst>
      <p:ext uri="{BB962C8B-B14F-4D97-AF65-F5344CB8AC3E}">
        <p14:creationId xmlns:p14="http://schemas.microsoft.com/office/powerpoint/2010/main" val="222954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D4999"/>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duotone>
              <a:schemeClr val="accent5">
                <a:shade val="45000"/>
                <a:satMod val="135000"/>
              </a:schemeClr>
              <a:prstClr val="white"/>
            </a:duotone>
          </a:blip>
          <a:stretch>
            <a:fillRect/>
          </a:stretch>
        </p:blipFill>
        <p:spPr>
          <a:xfrm>
            <a:off x="882316" y="3978442"/>
            <a:ext cx="3839411" cy="2879558"/>
          </a:xfrm>
          <a:prstGeom prst="rect">
            <a:avLst/>
          </a:prstGeom>
        </p:spPr>
      </p:pic>
      <p:sp>
        <p:nvSpPr>
          <p:cNvPr id="8" name="Rounded Rectangular Callout 7"/>
          <p:cNvSpPr/>
          <p:nvPr/>
        </p:nvSpPr>
        <p:spPr>
          <a:xfrm>
            <a:off x="545433" y="513347"/>
            <a:ext cx="7753440" cy="3256548"/>
          </a:xfrm>
          <a:prstGeom prst="wedgeRoundRectCallout">
            <a:avLst>
              <a:gd name="adj1" fmla="val -28987"/>
              <a:gd name="adj2" fmla="val 61515"/>
              <a:gd name="adj3" fmla="val 16667"/>
            </a:avLst>
          </a:prstGeom>
          <a:solidFill>
            <a:srgbClr val="7E97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dirty="0" smtClean="0">
                <a:latin typeface="Century Gothic" panose="020B0502020202020204" pitchFamily="34" charset="0"/>
              </a:rPr>
              <a:t>I do not feel obliged to believe that the same God who has endowed us with sense, reason, and intellect has intended us to forgo their use.</a:t>
            </a:r>
            <a:endParaRPr lang="en-US" sz="3500" dirty="0">
              <a:latin typeface="Century Gothic" panose="020B0502020202020204" pitchFamily="34" charset="0"/>
            </a:endParaRPr>
          </a:p>
        </p:txBody>
      </p:sp>
      <p:sp>
        <p:nvSpPr>
          <p:cNvPr id="9" name="TextBox 8"/>
          <p:cNvSpPr txBox="1"/>
          <p:nvPr/>
        </p:nvSpPr>
        <p:spPr>
          <a:xfrm>
            <a:off x="4154906" y="5418221"/>
            <a:ext cx="4989094" cy="1015663"/>
          </a:xfrm>
          <a:prstGeom prst="rect">
            <a:avLst/>
          </a:prstGeom>
          <a:noFill/>
        </p:spPr>
        <p:txBody>
          <a:bodyPr wrap="square" rtlCol="0">
            <a:spAutoFit/>
          </a:bodyPr>
          <a:lstStyle/>
          <a:p>
            <a:r>
              <a:rPr lang="en-US" sz="3000" b="1" dirty="0" smtClean="0">
                <a:solidFill>
                  <a:schemeClr val="bg1"/>
                </a:solidFill>
                <a:latin typeface="Century Gothic" panose="020B0502020202020204" pitchFamily="34" charset="0"/>
              </a:rPr>
              <a:t>Galileo Galilei</a:t>
            </a:r>
          </a:p>
          <a:p>
            <a:r>
              <a:rPr lang="en-US" sz="3000" b="1" dirty="0" smtClean="0">
                <a:solidFill>
                  <a:schemeClr val="bg1"/>
                </a:solidFill>
                <a:latin typeface="Century Gothic" panose="020B0502020202020204" pitchFamily="34" charset="0"/>
              </a:rPr>
              <a:t>Astronomer</a:t>
            </a:r>
            <a:endParaRPr lang="en-US" sz="3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0137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84910" y="305068"/>
            <a:ext cx="8146471" cy="5863144"/>
          </a:xfrm>
          <a:prstGeom prst="rect">
            <a:avLst/>
          </a:prstGeom>
          <a:noFill/>
        </p:spPr>
        <p:txBody>
          <a:bodyPr wrap="square" rtlCol="0">
            <a:spAutoFit/>
          </a:bodyPr>
          <a:lstStyle/>
          <a:p>
            <a:pPr algn="just"/>
            <a:r>
              <a:rPr lang="en-US" sz="2500" dirty="0">
                <a:latin typeface="Century Gothic" panose="020B0502020202020204" pitchFamily="34" charset="0"/>
              </a:rPr>
              <a:t>     "Then he reasoned to himself: 'The light is not a liquid; otherwise, if it were liquid, it could flow from one vessel to another and it would have waves and vibrations caused by the wind, as water has. Sunlight is not a fire, because if it were a fire, it could be extinguished by water. Sunlight is not a spirit because it </a:t>
            </a:r>
            <a:r>
              <a:rPr lang="en-US" sz="2500" dirty="0" smtClean="0">
                <a:latin typeface="Century Gothic" panose="020B0502020202020204" pitchFamily="34" charset="0"/>
              </a:rPr>
              <a:t>can </a:t>
            </a:r>
            <a:r>
              <a:rPr lang="en-US" sz="2500" dirty="0">
                <a:latin typeface="Century Gothic" panose="020B0502020202020204" pitchFamily="34" charset="0"/>
              </a:rPr>
              <a:t>be observed, and yet it is not a body because one cannot move it from one place to another. Therefore, since sunlight is neither liquid, nor fire, nor spirit, nor body, sunlight is </a:t>
            </a:r>
            <a:r>
              <a:rPr lang="en-US" sz="2500" dirty="0" smtClean="0">
                <a:latin typeface="Century Gothic" panose="020B0502020202020204" pitchFamily="34" charset="0"/>
              </a:rPr>
              <a:t>– ‘</a:t>
            </a:r>
            <a:r>
              <a:rPr lang="en-US" sz="2500" i="1" dirty="0" smtClean="0">
                <a:latin typeface="Century Gothic" panose="020B0502020202020204" pitchFamily="34" charset="0"/>
              </a:rPr>
              <a:t>nothing</a:t>
            </a:r>
            <a:r>
              <a:rPr lang="en-US" sz="2500" dirty="0">
                <a:latin typeface="Century Gothic" panose="020B0502020202020204" pitchFamily="34" charset="0"/>
              </a:rPr>
              <a:t>.'     "Thus the man lost both his intellect and his eyesight while arriving at these conclusions and staring intently at the sun. By the time he was completely blind, he had also become completely assured that the sun </a:t>
            </a:r>
            <a:r>
              <a:rPr lang="en-US" sz="2500" b="1" dirty="0">
                <a:latin typeface="Century Gothic" panose="020B0502020202020204" pitchFamily="34" charset="0"/>
              </a:rPr>
              <a:t>did not exist</a:t>
            </a:r>
            <a:r>
              <a:rPr lang="en-US" sz="2500" dirty="0">
                <a:latin typeface="Century Gothic" panose="020B0502020202020204" pitchFamily="34" charset="0"/>
              </a:rPr>
              <a:t>."</a:t>
            </a:r>
          </a:p>
        </p:txBody>
      </p:sp>
    </p:spTree>
    <p:extLst>
      <p:ext uri="{BB962C8B-B14F-4D97-AF65-F5344CB8AC3E}">
        <p14:creationId xmlns:p14="http://schemas.microsoft.com/office/powerpoint/2010/main" val="124448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80209" y="1920895"/>
            <a:ext cx="7183582" cy="3016210"/>
          </a:xfrm>
          <a:prstGeom prst="rect">
            <a:avLst/>
          </a:prstGeom>
          <a:noFill/>
          <a:effectLst>
            <a:outerShdw blurRad="50800" dist="38100" dir="5400000" algn="t" rotWithShape="0">
              <a:prstClr val="black">
                <a:alpha val="42000"/>
              </a:prstClr>
            </a:outerShdw>
          </a:effectLst>
        </p:spPr>
        <p:txBody>
          <a:bodyPr wrap="square" rtlCol="0">
            <a:spAutoFit/>
          </a:bodyPr>
          <a:lstStyle/>
          <a:p>
            <a:r>
              <a:rPr lang="en-US" sz="9500" dirty="0">
                <a:latin typeface="Airplane" pitchFamily="2" charset="0"/>
                <a:ea typeface="Airplane" pitchFamily="2" charset="0"/>
              </a:rPr>
              <a:t>w</a:t>
            </a:r>
            <a:r>
              <a:rPr lang="en-US" sz="9500" dirty="0" smtClean="0">
                <a:latin typeface="Airplane" pitchFamily="2" charset="0"/>
                <a:ea typeface="Airplane" pitchFamily="2" charset="0"/>
              </a:rPr>
              <a:t>hy we </a:t>
            </a:r>
            <a:r>
              <a:rPr lang="en-US" sz="9500" u="sng" dirty="0" smtClean="0">
                <a:latin typeface="Airplane" pitchFamily="2" charset="0"/>
                <a:ea typeface="Airplane" pitchFamily="2" charset="0"/>
              </a:rPr>
              <a:t>need</a:t>
            </a:r>
            <a:r>
              <a:rPr lang="en-US" sz="9500" dirty="0" smtClean="0">
                <a:latin typeface="Airplane" pitchFamily="2" charset="0"/>
                <a:ea typeface="Airplane" pitchFamily="2" charset="0"/>
              </a:rPr>
              <a:t> </a:t>
            </a:r>
          </a:p>
          <a:p>
            <a:pPr algn="r"/>
            <a:r>
              <a:rPr lang="en-US" sz="9500" dirty="0" err="1" smtClean="0">
                <a:solidFill>
                  <a:srgbClr val="00B0F0"/>
                </a:solidFill>
                <a:latin typeface="Airplane" pitchFamily="2" charset="0"/>
                <a:ea typeface="Airplane" pitchFamily="2" charset="0"/>
              </a:rPr>
              <a:t>christianity</a:t>
            </a:r>
            <a:endParaRPr lang="en-US" sz="9500" dirty="0">
              <a:solidFill>
                <a:srgbClr val="00B0F0"/>
              </a:solidFill>
              <a:latin typeface="Airplane" pitchFamily="2" charset="0"/>
              <a:ea typeface="Airplane" pitchFamily="2" charset="0"/>
            </a:endParaRPr>
          </a:p>
        </p:txBody>
      </p:sp>
    </p:spTree>
    <p:extLst>
      <p:ext uri="{BB962C8B-B14F-4D97-AF65-F5344CB8AC3E}">
        <p14:creationId xmlns:p14="http://schemas.microsoft.com/office/powerpoint/2010/main" val="12815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80209" y="923368"/>
            <a:ext cx="7183582" cy="4170372"/>
          </a:xfrm>
          <a:prstGeom prst="rect">
            <a:avLst/>
          </a:prstGeom>
          <a:noFill/>
          <a:effectLst>
            <a:outerShdw blurRad="50800" dist="38100" dir="5400000" algn="t" rotWithShape="0">
              <a:prstClr val="black">
                <a:alpha val="42000"/>
              </a:prstClr>
            </a:outerShdw>
          </a:effectLst>
        </p:spPr>
        <p:txBody>
          <a:bodyPr wrap="square" rtlCol="0">
            <a:spAutoFit/>
          </a:bodyPr>
          <a:lstStyle/>
          <a:p>
            <a:r>
              <a:rPr lang="en-US" sz="5500" dirty="0" smtClean="0">
                <a:latin typeface="Airplane" pitchFamily="2" charset="0"/>
                <a:ea typeface="Airplane" pitchFamily="2" charset="0"/>
              </a:rPr>
              <a:t>“</a:t>
            </a:r>
            <a:r>
              <a:rPr lang="en-US" sz="5500" b="1" dirty="0" smtClean="0">
                <a:latin typeface="Airplane" pitchFamily="2" charset="0"/>
                <a:ea typeface="Airplane" pitchFamily="2" charset="0"/>
              </a:rPr>
              <a:t>science</a:t>
            </a:r>
            <a:r>
              <a:rPr lang="en-US" sz="5500" dirty="0" smtClean="0">
                <a:latin typeface="Airplane" pitchFamily="2" charset="0"/>
                <a:ea typeface="Airplane" pitchFamily="2" charset="0"/>
              </a:rPr>
              <a:t> takes things apart to see how they work, but </a:t>
            </a:r>
            <a:r>
              <a:rPr lang="en-US" sz="5500" b="1" dirty="0" smtClean="0">
                <a:latin typeface="Airplane" pitchFamily="2" charset="0"/>
                <a:ea typeface="Airplane" pitchFamily="2" charset="0"/>
              </a:rPr>
              <a:t>religion</a:t>
            </a:r>
            <a:r>
              <a:rPr lang="en-US" sz="5500" dirty="0" smtClean="0">
                <a:latin typeface="Airplane" pitchFamily="2" charset="0"/>
                <a:ea typeface="Airplane" pitchFamily="2" charset="0"/>
              </a:rPr>
              <a:t> puts things together to see what they mean.”</a:t>
            </a:r>
          </a:p>
          <a:p>
            <a:pPr marL="685800" indent="-685800" algn="r">
              <a:buFontTx/>
              <a:buChar char="-"/>
            </a:pPr>
            <a:r>
              <a:rPr lang="en-US" sz="4500" dirty="0" smtClean="0">
                <a:solidFill>
                  <a:srgbClr val="00B0F0"/>
                </a:solidFill>
                <a:latin typeface="Airplane" pitchFamily="2" charset="0"/>
                <a:ea typeface="Airplane" pitchFamily="2" charset="0"/>
              </a:rPr>
              <a:t>J- </a:t>
            </a:r>
            <a:r>
              <a:rPr lang="en-US" sz="4500" dirty="0" err="1" smtClean="0">
                <a:solidFill>
                  <a:srgbClr val="00B0F0"/>
                </a:solidFill>
                <a:latin typeface="Airplane" pitchFamily="2" charset="0"/>
                <a:ea typeface="Airplane" pitchFamily="2" charset="0"/>
              </a:rPr>
              <a:t>jonathan</a:t>
            </a:r>
            <a:r>
              <a:rPr lang="en-US" sz="4500" dirty="0" smtClean="0">
                <a:solidFill>
                  <a:srgbClr val="00B0F0"/>
                </a:solidFill>
                <a:latin typeface="Airplane" pitchFamily="2" charset="0"/>
                <a:ea typeface="Airplane" pitchFamily="2" charset="0"/>
              </a:rPr>
              <a:t> sacks</a:t>
            </a:r>
          </a:p>
        </p:txBody>
      </p:sp>
    </p:spTree>
    <p:extLst>
      <p:ext uri="{BB962C8B-B14F-4D97-AF65-F5344CB8AC3E}">
        <p14:creationId xmlns:p14="http://schemas.microsoft.com/office/powerpoint/2010/main" val="27672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35527" y="387926"/>
            <a:ext cx="8672945" cy="2246769"/>
          </a:xfrm>
          <a:prstGeom prst="rect">
            <a:avLst/>
          </a:prstGeom>
          <a:noFill/>
        </p:spPr>
        <p:txBody>
          <a:bodyPr wrap="square" rtlCol="0">
            <a:spAutoFit/>
          </a:bodyPr>
          <a:lstStyle/>
          <a:p>
            <a:pPr algn="ctr"/>
            <a:r>
              <a:rPr lang="en-US" sz="7000" b="1" dirty="0" smtClean="0">
                <a:effectLst>
                  <a:outerShdw blurRad="50800" dist="38100" dir="16200000" sx="101000" sy="101000" rotWithShape="0">
                    <a:prstClr val="black">
                      <a:alpha val="42000"/>
                    </a:prstClr>
                  </a:outerShdw>
                </a:effectLst>
                <a:latin typeface="Airship 27" panose="00000400000000000000" pitchFamily="2" charset="0"/>
                <a:ea typeface="Airship 27" panose="00000400000000000000" pitchFamily="2" charset="0"/>
              </a:rPr>
              <a:t>religion and science </a:t>
            </a:r>
          </a:p>
          <a:p>
            <a:pPr algn="ctr"/>
            <a:r>
              <a:rPr lang="en-US" sz="7000" b="1" dirty="0" smtClean="0">
                <a:effectLst>
                  <a:outerShdw blurRad="50800" dist="38100" dir="16200000" sx="101000" sy="101000" rotWithShape="0">
                    <a:prstClr val="black">
                      <a:alpha val="42000"/>
                    </a:prstClr>
                  </a:outerShdw>
                </a:effectLst>
                <a:latin typeface="Airship 27" panose="00000400000000000000" pitchFamily="2" charset="0"/>
                <a:ea typeface="Airship 27" panose="00000400000000000000" pitchFamily="2" charset="0"/>
              </a:rPr>
              <a:t>are at war!</a:t>
            </a:r>
            <a:endParaRPr lang="en-US" sz="7000" b="1" dirty="0">
              <a:effectLst>
                <a:outerShdw blurRad="50800" dist="38100" dir="16200000" sx="101000" sy="101000" rotWithShape="0">
                  <a:prstClr val="black">
                    <a:alpha val="42000"/>
                  </a:prstClr>
                </a:outerShdw>
              </a:effectLst>
              <a:latin typeface="Airship 27" panose="00000400000000000000" pitchFamily="2" charset="0"/>
              <a:ea typeface="Airship 27" panose="00000400000000000000" pitchFamily="2" charset="0"/>
            </a:endParaRPr>
          </a:p>
        </p:txBody>
      </p:sp>
      <p:pic>
        <p:nvPicPr>
          <p:cNvPr id="4" name="Picture 3"/>
          <p:cNvPicPr>
            <a:picLocks noChangeAspect="1"/>
          </p:cNvPicPr>
          <p:nvPr/>
        </p:nvPicPr>
        <p:blipFill>
          <a:blip r:embed="rId3"/>
          <a:stretch>
            <a:fillRect/>
          </a:stretch>
        </p:blipFill>
        <p:spPr>
          <a:xfrm>
            <a:off x="771857" y="3022621"/>
            <a:ext cx="3315234" cy="3411665"/>
          </a:xfrm>
          <a:prstGeom prst="rect">
            <a:avLst/>
          </a:prstGeom>
          <a:effectLst>
            <a:softEdge rad="63500"/>
          </a:effectLst>
        </p:spPr>
      </p:pic>
      <p:pic>
        <p:nvPicPr>
          <p:cNvPr id="5" name="Picture 4"/>
          <p:cNvPicPr>
            <a:picLocks noChangeAspect="1"/>
          </p:cNvPicPr>
          <p:nvPr/>
        </p:nvPicPr>
        <p:blipFill>
          <a:blip r:embed="rId4"/>
          <a:stretch>
            <a:fillRect/>
          </a:stretch>
        </p:blipFill>
        <p:spPr>
          <a:xfrm>
            <a:off x="5195455" y="3022621"/>
            <a:ext cx="2272169" cy="3411665"/>
          </a:xfrm>
          <a:prstGeom prst="rect">
            <a:avLst/>
          </a:prstGeom>
          <a:effectLst>
            <a:softEdge rad="63500"/>
          </a:effectLst>
        </p:spPr>
      </p:pic>
    </p:spTree>
    <p:extLst>
      <p:ext uri="{BB962C8B-B14F-4D97-AF65-F5344CB8AC3E}">
        <p14:creationId xmlns:p14="http://schemas.microsoft.com/office/powerpoint/2010/main" val="210741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803564" y="382012"/>
            <a:ext cx="7536872" cy="6093976"/>
          </a:xfrm>
          <a:prstGeom prst="rect">
            <a:avLst/>
          </a:prstGeom>
          <a:noFill/>
        </p:spPr>
        <p:txBody>
          <a:bodyPr wrap="square" rtlCol="0">
            <a:spAutoFit/>
          </a:bodyPr>
          <a:lstStyle/>
          <a:p>
            <a:pPr algn="just"/>
            <a:r>
              <a:rPr lang="en-US" sz="3000" dirty="0">
                <a:latin typeface="Century Gothic" panose="020B0502020202020204" pitchFamily="34" charset="0"/>
              </a:rPr>
              <a:t>“One of the reasons for this perception is that the media needs to report news events as stories with protagonists and antagonists. It gives wide publicity to battles between secular and religious people over the teaching of evolution in schools, stem-cell research, in vitro fertilization, and many other areas of medicine and science. These battles give credibility to the claims of Dawkins, Harris and others </a:t>
            </a:r>
            <a:r>
              <a:rPr lang="en-US" sz="3000" i="1" dirty="0">
                <a:latin typeface="Century Gothic" panose="020B0502020202020204" pitchFamily="34" charset="0"/>
              </a:rPr>
              <a:t>that it is either-or – you either be scientific and rational </a:t>
            </a:r>
            <a:r>
              <a:rPr lang="en-US" sz="3000" b="1" i="1" dirty="0">
                <a:latin typeface="Century Gothic" panose="020B0502020202020204" pitchFamily="34" charset="0"/>
              </a:rPr>
              <a:t>or </a:t>
            </a:r>
            <a:r>
              <a:rPr lang="en-US" sz="3000" i="1" dirty="0">
                <a:latin typeface="Century Gothic" panose="020B0502020202020204" pitchFamily="34" charset="0"/>
              </a:rPr>
              <a:t>religious.”</a:t>
            </a:r>
          </a:p>
        </p:txBody>
      </p:sp>
    </p:spTree>
    <p:extLst>
      <p:ext uri="{BB962C8B-B14F-4D97-AF65-F5344CB8AC3E}">
        <p14:creationId xmlns:p14="http://schemas.microsoft.com/office/powerpoint/2010/main" val="15769625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97" y="-297"/>
            <a:ext cx="9144793" cy="6858594"/>
          </a:xfrm>
          <a:prstGeom prst="rect">
            <a:avLst/>
          </a:prstGeom>
        </p:spPr>
      </p:pic>
      <p:sp>
        <p:nvSpPr>
          <p:cNvPr id="5" name="TextBox 4"/>
          <p:cNvSpPr txBox="1"/>
          <p:nvPr/>
        </p:nvSpPr>
        <p:spPr>
          <a:xfrm>
            <a:off x="628650" y="1429689"/>
            <a:ext cx="7523018" cy="2400657"/>
          </a:xfrm>
          <a:prstGeom prst="rect">
            <a:avLst/>
          </a:prstGeom>
          <a:noFill/>
        </p:spPr>
        <p:txBody>
          <a:bodyPr wrap="square" rtlCol="0">
            <a:spAutoFit/>
          </a:bodyPr>
          <a:lstStyle/>
          <a:p>
            <a:pPr algn="just"/>
            <a:r>
              <a:rPr lang="en-US" sz="5000" dirty="0" smtClean="0">
                <a:effectLst>
                  <a:outerShdw blurRad="50800" dist="38100" dir="8100000" algn="tr" rotWithShape="0">
                    <a:prstClr val="black">
                      <a:alpha val="40000"/>
                    </a:prstClr>
                  </a:outerShdw>
                </a:effectLst>
                <a:latin typeface="Forum" panose="02000000000000000000" pitchFamily="2" charset="0"/>
              </a:rPr>
              <a:t>Has there always been a division between science and faith?</a:t>
            </a:r>
            <a:endParaRPr lang="en-US" sz="5000" dirty="0">
              <a:effectLst>
                <a:outerShdw blurRad="50800" dist="38100" dir="8100000" algn="tr" rotWithShape="0">
                  <a:prstClr val="black">
                    <a:alpha val="40000"/>
                  </a:prstClr>
                </a:outerShdw>
              </a:effectLst>
              <a:latin typeface="Forum" panose="02000000000000000000" pitchFamily="2" charset="0"/>
            </a:endParaRPr>
          </a:p>
        </p:txBody>
      </p:sp>
      <p:sp>
        <p:nvSpPr>
          <p:cNvPr id="6" name="TextBox 5"/>
          <p:cNvSpPr txBox="1"/>
          <p:nvPr/>
        </p:nvSpPr>
        <p:spPr>
          <a:xfrm>
            <a:off x="3386768" y="4352998"/>
            <a:ext cx="7523018" cy="861774"/>
          </a:xfrm>
          <a:prstGeom prst="rect">
            <a:avLst/>
          </a:prstGeom>
          <a:noFill/>
        </p:spPr>
        <p:txBody>
          <a:bodyPr wrap="square" rtlCol="0">
            <a:spAutoFit/>
          </a:bodyPr>
          <a:lstStyle/>
          <a:p>
            <a:pPr algn="just"/>
            <a:r>
              <a:rPr lang="en-US" sz="5000" b="1" dirty="0" smtClean="0">
                <a:effectLst>
                  <a:outerShdw blurRad="50800" dist="38100" dir="8100000" algn="tr" rotWithShape="0">
                    <a:prstClr val="black">
                      <a:alpha val="40000"/>
                    </a:prstClr>
                  </a:outerShdw>
                </a:effectLst>
                <a:latin typeface="Forum" panose="02000000000000000000" pitchFamily="2" charset="0"/>
              </a:rPr>
              <a:t>history says “No.”</a:t>
            </a:r>
            <a:endParaRPr lang="en-US" sz="5000" b="1" dirty="0">
              <a:effectLst>
                <a:outerShdw blurRad="50800" dist="38100" dir="8100000" algn="tr" rotWithShape="0">
                  <a:prstClr val="black">
                    <a:alpha val="40000"/>
                  </a:prstClr>
                </a:outerShdw>
              </a:effectLst>
              <a:latin typeface="Forum" panose="02000000000000000000" pitchFamily="2" charset="0"/>
            </a:endParaRPr>
          </a:p>
        </p:txBody>
      </p:sp>
    </p:spTree>
    <p:extLst>
      <p:ext uri="{BB962C8B-B14F-4D97-AF65-F5344CB8AC3E}">
        <p14:creationId xmlns:p14="http://schemas.microsoft.com/office/powerpoint/2010/main" val="214192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97" y="-297"/>
            <a:ext cx="9144793" cy="6858594"/>
          </a:xfrm>
          <a:prstGeom prst="rect">
            <a:avLst/>
          </a:prstGeom>
        </p:spPr>
      </p:pic>
      <p:sp>
        <p:nvSpPr>
          <p:cNvPr id="5" name="TextBox 4"/>
          <p:cNvSpPr txBox="1"/>
          <p:nvPr/>
        </p:nvSpPr>
        <p:spPr>
          <a:xfrm>
            <a:off x="810490" y="1429689"/>
            <a:ext cx="7523018" cy="3016210"/>
          </a:xfrm>
          <a:prstGeom prst="rect">
            <a:avLst/>
          </a:prstGeom>
          <a:noFill/>
        </p:spPr>
        <p:txBody>
          <a:bodyPr wrap="square" rtlCol="0">
            <a:spAutoFit/>
          </a:bodyPr>
          <a:lstStyle/>
          <a:p>
            <a:r>
              <a:rPr lang="en-US" sz="5000" dirty="0" smtClean="0">
                <a:effectLst>
                  <a:outerShdw blurRad="50800" dist="38100" dir="8100000" algn="tr" rotWithShape="0">
                    <a:prstClr val="black">
                      <a:alpha val="40000"/>
                    </a:prstClr>
                  </a:outerShdw>
                </a:effectLst>
                <a:latin typeface="Forum" panose="02000000000000000000" pitchFamily="2" charset="0"/>
                <a:ea typeface="Airplane" pitchFamily="2" charset="0"/>
              </a:rPr>
              <a:t>The Enlightenment: </a:t>
            </a:r>
            <a:r>
              <a:rPr lang="en-US" sz="3500" dirty="0" smtClean="0">
                <a:effectLst>
                  <a:outerShdw blurRad="50800" dist="38100" dir="8100000" algn="tr" rotWithShape="0">
                    <a:prstClr val="black">
                      <a:alpha val="40000"/>
                    </a:prstClr>
                  </a:outerShdw>
                </a:effectLst>
                <a:latin typeface="Forum" panose="02000000000000000000" pitchFamily="2" charset="0"/>
                <a:ea typeface="Airplane" pitchFamily="2" charset="0"/>
              </a:rPr>
              <a:t>the movement where those “enlightened” walked away from traditional forms of authority and instead emphasized reason, analysis and individualism.  </a:t>
            </a:r>
            <a:endParaRPr lang="en-US" sz="3500" dirty="0">
              <a:effectLst>
                <a:outerShdw blurRad="50800" dist="38100" dir="8100000" algn="tr" rotWithShape="0">
                  <a:prstClr val="black">
                    <a:alpha val="40000"/>
                  </a:prstClr>
                </a:outerShdw>
              </a:effectLst>
              <a:latin typeface="Forum" panose="02000000000000000000" pitchFamily="2" charset="0"/>
              <a:ea typeface="Airplane" pitchFamily="2" charset="0"/>
            </a:endParaRPr>
          </a:p>
        </p:txBody>
      </p:sp>
    </p:spTree>
    <p:extLst>
      <p:ext uri="{BB962C8B-B14F-4D97-AF65-F5344CB8AC3E}">
        <p14:creationId xmlns:p14="http://schemas.microsoft.com/office/powerpoint/2010/main" val="196661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TextBox 4"/>
          <p:cNvSpPr txBox="1"/>
          <p:nvPr/>
        </p:nvSpPr>
        <p:spPr>
          <a:xfrm>
            <a:off x="422564" y="1690689"/>
            <a:ext cx="8298872" cy="2877711"/>
          </a:xfrm>
          <a:prstGeom prst="rect">
            <a:avLst/>
          </a:prstGeom>
          <a:noFill/>
        </p:spPr>
        <p:txBody>
          <a:bodyPr wrap="square" rtlCol="0">
            <a:spAutoFit/>
          </a:bodyPr>
          <a:lstStyle/>
          <a:p>
            <a:pPr algn="ctr"/>
            <a:r>
              <a:rPr lang="en-US" sz="7500" dirty="0" err="1" smtClean="0">
                <a:effectLst>
                  <a:outerShdw blurRad="50800" dist="38100" dir="8100000" algn="tr" rotWithShape="0">
                    <a:prstClr val="black">
                      <a:alpha val="40000"/>
                    </a:prstClr>
                  </a:outerShdw>
                </a:effectLst>
                <a:latin typeface="Airplane" pitchFamily="2" charset="0"/>
                <a:ea typeface="Airplane" pitchFamily="2" charset="0"/>
              </a:rPr>
              <a:t>Ffaith</a:t>
            </a:r>
            <a:r>
              <a:rPr lang="en-US" sz="7500" dirty="0" smtClean="0">
                <a:effectLst>
                  <a:outerShdw blurRad="50800" dist="38100" dir="8100000" algn="tr" rotWithShape="0">
                    <a:prstClr val="black">
                      <a:alpha val="40000"/>
                    </a:prstClr>
                  </a:outerShdw>
                </a:effectLst>
                <a:latin typeface="Airplane" pitchFamily="2" charset="0"/>
                <a:ea typeface="Airplane" pitchFamily="2" charset="0"/>
              </a:rPr>
              <a:t> versus science</a:t>
            </a:r>
          </a:p>
          <a:p>
            <a:pPr algn="ctr"/>
            <a:endParaRPr lang="en-US" sz="5000" dirty="0">
              <a:effectLst>
                <a:outerShdw blurRad="50800" dist="38100" dir="8100000" algn="tr" rotWithShape="0">
                  <a:prstClr val="black">
                    <a:alpha val="40000"/>
                  </a:prstClr>
                </a:outerShdw>
              </a:effectLst>
              <a:latin typeface="Airplane" pitchFamily="2" charset="0"/>
              <a:ea typeface="Airplane" pitchFamily="2" charset="0"/>
            </a:endParaRPr>
          </a:p>
          <a:p>
            <a:pPr algn="ctr"/>
            <a:r>
              <a:rPr lang="en-US" sz="5600" dirty="0" smtClean="0">
                <a:effectLst>
                  <a:outerShdw blurRad="50800" dist="38100" dir="8100000" algn="tr" rotWithShape="0">
                    <a:prstClr val="black">
                      <a:alpha val="40000"/>
                    </a:prstClr>
                  </a:outerShdw>
                </a:effectLst>
                <a:latin typeface="Airplane" pitchFamily="2" charset="0"/>
                <a:ea typeface="Airplane" pitchFamily="2" charset="0"/>
              </a:rPr>
              <a:t>is a relatively </a:t>
            </a:r>
            <a:r>
              <a:rPr lang="en-US" sz="5600" b="1" dirty="0" smtClean="0">
                <a:effectLst>
                  <a:outerShdw blurRad="50800" dist="38100" dir="8100000" algn="tr" rotWithShape="0">
                    <a:prstClr val="black">
                      <a:alpha val="40000"/>
                    </a:prstClr>
                  </a:outerShdw>
                </a:effectLst>
                <a:latin typeface="Airplane" pitchFamily="2" charset="0"/>
                <a:ea typeface="Airplane" pitchFamily="2" charset="0"/>
              </a:rPr>
              <a:t>new</a:t>
            </a:r>
            <a:r>
              <a:rPr lang="en-US" sz="5600" dirty="0" smtClean="0">
                <a:effectLst>
                  <a:outerShdw blurRad="50800" dist="38100" dir="8100000" algn="tr" rotWithShape="0">
                    <a:prstClr val="black">
                      <a:alpha val="40000"/>
                    </a:prstClr>
                  </a:outerShdw>
                </a:effectLst>
                <a:latin typeface="Airplane" pitchFamily="2" charset="0"/>
                <a:ea typeface="Airplane" pitchFamily="2" charset="0"/>
              </a:rPr>
              <a:t> development</a:t>
            </a:r>
            <a:endParaRPr lang="en-US" sz="5600" dirty="0">
              <a:effectLst>
                <a:outerShdw blurRad="50800" dist="38100" dir="8100000" algn="tr" rotWithShape="0">
                  <a:prstClr val="black">
                    <a:alpha val="40000"/>
                  </a:prstClr>
                </a:outerShdw>
              </a:effectLst>
              <a:latin typeface="Airplane" pitchFamily="2" charset="0"/>
              <a:ea typeface="Airplane" pitchFamily="2" charset="0"/>
            </a:endParaRPr>
          </a:p>
        </p:txBody>
      </p:sp>
      <p:sp>
        <p:nvSpPr>
          <p:cNvPr id="8" name="TextBox 7"/>
          <p:cNvSpPr txBox="1"/>
          <p:nvPr/>
        </p:nvSpPr>
        <p:spPr>
          <a:xfrm>
            <a:off x="7975889" y="1588993"/>
            <a:ext cx="2964873" cy="1246495"/>
          </a:xfrm>
          <a:prstGeom prst="rect">
            <a:avLst/>
          </a:prstGeom>
          <a:noFill/>
        </p:spPr>
        <p:txBody>
          <a:bodyPr wrap="square" rtlCol="0">
            <a:spAutoFit/>
          </a:bodyPr>
          <a:lstStyle/>
          <a:p>
            <a:r>
              <a:rPr lang="en-US" sz="7500" dirty="0" smtClean="0">
                <a:effectLst>
                  <a:outerShdw blurRad="50800" dist="38100" dir="8100000" algn="tr" rotWithShape="0">
                    <a:prstClr val="black">
                      <a:alpha val="40000"/>
                    </a:prstClr>
                  </a:outerShdw>
                </a:effectLst>
                <a:latin typeface="Hero" panose="02000506000000020004" pitchFamily="50" charset="0"/>
              </a:rPr>
              <a:t>“</a:t>
            </a:r>
            <a:endParaRPr lang="en-US" sz="7500" dirty="0">
              <a:effectLst>
                <a:outerShdw blurRad="50800" dist="38100" dir="8100000" algn="tr" rotWithShape="0">
                  <a:prstClr val="black">
                    <a:alpha val="40000"/>
                  </a:prstClr>
                </a:outerShdw>
              </a:effectLst>
              <a:latin typeface="Hero" panose="02000506000000020004" pitchFamily="50" charset="0"/>
            </a:endParaRPr>
          </a:p>
        </p:txBody>
      </p:sp>
      <p:pic>
        <p:nvPicPr>
          <p:cNvPr id="9" name="Picture 8"/>
          <p:cNvPicPr>
            <a:picLocks noChangeAspect="1"/>
          </p:cNvPicPr>
          <p:nvPr/>
        </p:nvPicPr>
        <p:blipFill>
          <a:blip r:embed="rId3"/>
          <a:stretch>
            <a:fillRect/>
          </a:stretch>
        </p:blipFill>
        <p:spPr>
          <a:xfrm>
            <a:off x="669337" y="1278076"/>
            <a:ext cx="3529890" cy="2103302"/>
          </a:xfrm>
          <a:prstGeom prst="rect">
            <a:avLst/>
          </a:prstGeom>
        </p:spPr>
      </p:pic>
    </p:spTree>
    <p:extLst>
      <p:ext uri="{BB962C8B-B14F-4D97-AF65-F5344CB8AC3E}">
        <p14:creationId xmlns:p14="http://schemas.microsoft.com/office/powerpoint/2010/main" val="79528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nodeType="afterEffect">
                                  <p:stCondLst>
                                    <p:cond delay="0"/>
                                  </p:stCondLst>
                                  <p:childTnLst>
                                    <p:animClr clrSpc="rgb" dir="cw">
                                      <p:cBhvr override="childStyle">
                                        <p:cTn id="6" dur="250" autoRev="1" fill="remove"/>
                                        <p:tgtEl>
                                          <p:spTgt spid="5">
                                            <p:txEl>
                                              <p:pRg st="2" end="2"/>
                                            </p:txEl>
                                          </p:spTgt>
                                        </p:tgtEl>
                                        <p:attrNameLst>
                                          <p:attrName>style.color</p:attrName>
                                        </p:attrNameLst>
                                      </p:cBhvr>
                                      <p:to>
                                        <a:schemeClr val="bg1"/>
                                      </p:to>
                                    </p:animClr>
                                    <p:animClr clrSpc="rgb" dir="cw">
                                      <p:cBhvr>
                                        <p:cTn id="7" dur="250" autoRev="1" fill="remove"/>
                                        <p:tgtEl>
                                          <p:spTgt spid="5">
                                            <p:txEl>
                                              <p:pRg st="2" end="2"/>
                                            </p:txEl>
                                          </p:spTgt>
                                        </p:tgtEl>
                                        <p:attrNameLst>
                                          <p:attrName>fillcolor</p:attrName>
                                        </p:attrNameLst>
                                      </p:cBhvr>
                                      <p:to>
                                        <a:schemeClr val="bg1"/>
                                      </p:to>
                                    </p:animClr>
                                    <p:set>
                                      <p:cBhvr>
                                        <p:cTn id="8" dur="250" autoRev="1" fill="remove"/>
                                        <p:tgtEl>
                                          <p:spTgt spid="5">
                                            <p:txEl>
                                              <p:pRg st="2" end="2"/>
                                            </p:txEl>
                                          </p:spTgt>
                                        </p:tgtEl>
                                        <p:attrNameLst>
                                          <p:attrName>fill.type</p:attrName>
                                        </p:attrNameLst>
                                      </p:cBhvr>
                                      <p:to>
                                        <p:strVal val="solid"/>
                                      </p:to>
                                    </p:set>
                                    <p:set>
                                      <p:cBhvr>
                                        <p:cTn id="9" dur="250" autoRev="1" fill="remove"/>
                                        <p:tgtEl>
                                          <p:spTgt spid="5">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D4999"/>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duotone>
              <a:schemeClr val="accent5">
                <a:shade val="45000"/>
                <a:satMod val="135000"/>
              </a:schemeClr>
              <a:prstClr val="white"/>
            </a:duotone>
          </a:blip>
          <a:stretch>
            <a:fillRect/>
          </a:stretch>
        </p:blipFill>
        <p:spPr>
          <a:xfrm>
            <a:off x="882316" y="3978442"/>
            <a:ext cx="3839411" cy="2879558"/>
          </a:xfrm>
          <a:prstGeom prst="rect">
            <a:avLst/>
          </a:prstGeom>
        </p:spPr>
      </p:pic>
      <p:sp>
        <p:nvSpPr>
          <p:cNvPr id="8" name="Rounded Rectangular Callout 7"/>
          <p:cNvSpPr/>
          <p:nvPr/>
        </p:nvSpPr>
        <p:spPr>
          <a:xfrm>
            <a:off x="545433" y="513347"/>
            <a:ext cx="7074568" cy="3256548"/>
          </a:xfrm>
          <a:prstGeom prst="wedgeRoundRectCallout">
            <a:avLst>
              <a:gd name="adj1" fmla="val -28987"/>
              <a:gd name="adj2" fmla="val 61515"/>
              <a:gd name="adj3" fmla="val 16667"/>
            </a:avLst>
          </a:prstGeom>
          <a:solidFill>
            <a:srgbClr val="7E97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dirty="0" smtClean="0">
                <a:latin typeface="Century Gothic" panose="020B0502020202020204" pitchFamily="34" charset="0"/>
              </a:rPr>
              <a:t>All early scientists, like Newton, were religious in one way or another.</a:t>
            </a:r>
            <a:endParaRPr lang="en-US" sz="3500" dirty="0">
              <a:latin typeface="Century Gothic" panose="020B0502020202020204" pitchFamily="34" charset="0"/>
            </a:endParaRPr>
          </a:p>
        </p:txBody>
      </p:sp>
      <p:sp>
        <p:nvSpPr>
          <p:cNvPr id="9" name="TextBox 8"/>
          <p:cNvSpPr txBox="1"/>
          <p:nvPr/>
        </p:nvSpPr>
        <p:spPr>
          <a:xfrm>
            <a:off x="4154906" y="5418221"/>
            <a:ext cx="4989094" cy="1015663"/>
          </a:xfrm>
          <a:prstGeom prst="rect">
            <a:avLst/>
          </a:prstGeom>
          <a:noFill/>
        </p:spPr>
        <p:txBody>
          <a:bodyPr wrap="square" rtlCol="0">
            <a:spAutoFit/>
          </a:bodyPr>
          <a:lstStyle/>
          <a:p>
            <a:r>
              <a:rPr lang="en-US" sz="3000" b="1" dirty="0" smtClean="0">
                <a:solidFill>
                  <a:schemeClr val="bg1"/>
                </a:solidFill>
                <a:latin typeface="Century Gothic" panose="020B0502020202020204" pitchFamily="34" charset="0"/>
              </a:rPr>
              <a:t>Paul Davies</a:t>
            </a:r>
          </a:p>
          <a:p>
            <a:r>
              <a:rPr lang="en-US" sz="3000" b="1" dirty="0" smtClean="0">
                <a:solidFill>
                  <a:schemeClr val="bg1"/>
                </a:solidFill>
                <a:latin typeface="Century Gothic" panose="020B0502020202020204" pitchFamily="34" charset="0"/>
              </a:rPr>
              <a:t>Theoretical Physicist</a:t>
            </a:r>
            <a:endParaRPr lang="en-US" sz="3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93483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205162"/>
            <a:ext cx="9525000" cy="6238875"/>
          </a:xfrm>
          <a:prstGeom prst="rect">
            <a:avLst/>
          </a:prstGeom>
        </p:spPr>
      </p:pic>
      <p:sp>
        <p:nvSpPr>
          <p:cNvPr id="7" name="TextBox 6"/>
          <p:cNvSpPr txBox="1"/>
          <p:nvPr/>
        </p:nvSpPr>
        <p:spPr>
          <a:xfrm>
            <a:off x="966354" y="651164"/>
            <a:ext cx="7592291" cy="2092881"/>
          </a:xfrm>
          <a:prstGeom prst="rect">
            <a:avLst/>
          </a:prstGeom>
          <a:noFill/>
        </p:spPr>
        <p:txBody>
          <a:bodyPr wrap="square" rtlCol="0">
            <a:spAutoFit/>
          </a:bodyPr>
          <a:lstStyle/>
          <a:p>
            <a:r>
              <a:rPr lang="en-US" sz="6500" dirty="0" smtClean="0">
                <a:effectLst>
                  <a:outerShdw blurRad="50800" dist="38100" dir="8100000" algn="tr" rotWithShape="0">
                    <a:prstClr val="black">
                      <a:alpha val="40000"/>
                    </a:prstClr>
                  </a:outerShdw>
                </a:effectLst>
                <a:latin typeface="Abraham Lincoln" pitchFamily="2" charset="0"/>
                <a:ea typeface="Abraham Lincoln" pitchFamily="2" charset="0"/>
              </a:rPr>
              <a:t>“What Hath God Wrought?”</a:t>
            </a:r>
          </a:p>
          <a:p>
            <a:r>
              <a:rPr lang="en-US" sz="6500" dirty="0" smtClean="0">
                <a:effectLst>
                  <a:outerShdw blurRad="50800" dist="38100" dir="8100000" algn="tr" rotWithShape="0">
                    <a:prstClr val="black">
                      <a:alpha val="40000"/>
                    </a:prstClr>
                  </a:outerShdw>
                </a:effectLst>
                <a:latin typeface="Abraham Lincoln" pitchFamily="2" charset="0"/>
                <a:ea typeface="Abraham Lincoln" pitchFamily="2" charset="0"/>
              </a:rPr>
              <a:t>                        </a:t>
            </a:r>
            <a:r>
              <a:rPr lang="en-US" sz="5000" dirty="0" smtClean="0">
                <a:effectLst>
                  <a:outerShdw blurRad="50800" dist="38100" dir="8100000" algn="tr" rotWithShape="0">
                    <a:prstClr val="black">
                      <a:alpha val="40000"/>
                    </a:prstClr>
                  </a:outerShdw>
                </a:effectLst>
                <a:latin typeface="Abraham Lincoln" pitchFamily="2" charset="0"/>
                <a:ea typeface="Abraham Lincoln" pitchFamily="2" charset="0"/>
              </a:rPr>
              <a:t>- Samuel Morse </a:t>
            </a:r>
            <a:endParaRPr lang="en-US" sz="5000" dirty="0">
              <a:effectLst>
                <a:outerShdw blurRad="50800" dist="38100" dir="8100000" algn="tr" rotWithShape="0">
                  <a:prstClr val="black">
                    <a:alpha val="40000"/>
                  </a:prstClr>
                </a:outerShdw>
              </a:effectLst>
              <a:latin typeface="Abraham Lincoln" pitchFamily="2" charset="0"/>
              <a:ea typeface="Abraham Lincoln" pitchFamily="2" charset="0"/>
            </a:endParaRPr>
          </a:p>
        </p:txBody>
      </p:sp>
    </p:spTree>
    <p:extLst>
      <p:ext uri="{BB962C8B-B14F-4D97-AF65-F5344CB8AC3E}">
        <p14:creationId xmlns:p14="http://schemas.microsoft.com/office/powerpoint/2010/main" val="52226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TotalTime>
  <Words>681</Words>
  <Application>Microsoft Office PowerPoint</Application>
  <PresentationFormat>On-screen Show (4:3)</PresentationFormat>
  <Paragraphs>45</Paragraphs>
  <Slides>23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Century Gothic</vt:lpstr>
      <vt:lpstr>Airplane</vt:lpstr>
      <vt:lpstr>Airship 27</vt:lpstr>
      <vt:lpstr>Calibri Light</vt:lpstr>
      <vt:lpstr>Arial</vt:lpstr>
      <vt:lpstr>Hero Light</vt:lpstr>
      <vt:lpstr>Abraham Lincoln</vt:lpstr>
      <vt:lpstr>Forum</vt:lpstr>
      <vt:lpstr>Calibri</vt:lpstr>
      <vt:lpstr>Constantia</vt:lpstr>
      <vt:lpstr>Hero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22</cp:revision>
  <dcterms:created xsi:type="dcterms:W3CDTF">2015-06-22T17:28:57Z</dcterms:created>
  <dcterms:modified xsi:type="dcterms:W3CDTF">2015-06-22T20:01:41Z</dcterms:modified>
</cp:coreProperties>
</file>